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78" r:id="rId3"/>
    <p:sldId id="279" r:id="rId4"/>
    <p:sldId id="280" r:id="rId5"/>
    <p:sldId id="284" r:id="rId6"/>
    <p:sldId id="282" r:id="rId7"/>
    <p:sldId id="285" r:id="rId8"/>
    <p:sldId id="286" r:id="rId9"/>
    <p:sldId id="287" r:id="rId10"/>
    <p:sldId id="271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B78C6-48A8-4A17-A9DA-67FFEE32EE21}" type="datetimeFigureOut">
              <a:rPr lang="ko-KR" altLang="en-US" smtClean="0"/>
              <a:t>2019-05-13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EF14C-2948-4BA5-9782-5A8E8C8698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14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altLang="ko-KR" smtClean="0">
                <a:solidFill>
                  <a:prstClr val="black"/>
                </a:solidFill>
              </a:rPr>
              <a:pPr/>
              <a:t>1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9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altLang="ko-KR" smtClean="0">
                <a:solidFill>
                  <a:prstClr val="black"/>
                </a:solidFill>
              </a:rPr>
              <a:pPr/>
              <a:t>2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13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altLang="ko-KR" smtClean="0">
                <a:solidFill>
                  <a:prstClr val="black"/>
                </a:solidFill>
              </a:rPr>
              <a:pPr/>
              <a:t>3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69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altLang="ko-KR" smtClean="0">
                <a:solidFill>
                  <a:prstClr val="black"/>
                </a:solidFill>
              </a:rPr>
              <a:pPr/>
              <a:t>4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91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altLang="ko-KR" smtClean="0">
                <a:solidFill>
                  <a:prstClr val="black"/>
                </a:solidFill>
              </a:rPr>
              <a:pPr/>
              <a:t>5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71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altLang="ko-KR" smtClean="0">
                <a:solidFill>
                  <a:prstClr val="black"/>
                </a:solidFill>
              </a:rPr>
              <a:pPr/>
              <a:t>6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17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altLang="ko-KR" smtClean="0">
                <a:solidFill>
                  <a:prstClr val="black"/>
                </a:solidFill>
              </a:rPr>
              <a:pPr/>
              <a:t>7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0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83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96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96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5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2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10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29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2F0A7-55AB-4FB0-9C6E-F10ADFE84CF2}" type="datetimeFigureOut">
              <a:rPr lang="ko-KR" altLang="en-US" smtClean="0"/>
              <a:pPr/>
              <a:t>2019-05-13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4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1" y="6356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16111-BCDE-4A64-8A69-C3BFF0A9D4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466475" y="-62788"/>
            <a:ext cx="8229600" cy="1143000"/>
          </a:xfrm>
        </p:spPr>
        <p:txBody>
          <a:bodyPr rtlCol="0">
            <a:normAutofit/>
          </a:bodyPr>
          <a:lstStyle/>
          <a:p>
            <a:r>
              <a:rPr lang="ko-KR" altLang="en-US" b="1" dirty="0">
                <a:solidFill>
                  <a:srgbClr val="1911AF"/>
                </a:solidFill>
              </a:rPr>
              <a:t>분사 구문의 </a:t>
            </a:r>
            <a:r>
              <a:rPr lang="ko-KR" altLang="en-US" b="1" dirty="0" smtClean="0">
                <a:solidFill>
                  <a:srgbClr val="1911AF"/>
                </a:solidFill>
              </a:rPr>
              <a:t>형태</a:t>
            </a:r>
            <a:endParaRPr lang="ko-KR" altLang="en-US" b="1" dirty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</p:txBody>
      </p:sp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395536" y="987662"/>
            <a:ext cx="8496944" cy="5513604"/>
          </a:xfrm>
        </p:spPr>
        <p:txBody>
          <a:bodyPr rtlCol="0"/>
          <a:lstStyle/>
          <a:p>
            <a:pPr marL="0" indent="0">
              <a:buNone/>
            </a:pPr>
            <a:endParaRPr lang="en-US" altLang="ko-KR" dirty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None/>
            </a:pPr>
            <a:endParaRPr lang="en-US" altLang="ko-KR" sz="2000" b="1" dirty="0" smtClean="0">
              <a:solidFill>
                <a:srgbClr val="0070C0"/>
              </a:solidFill>
              <a:latin typeface="HY엽서L" panose="02030600000101010101" pitchFamily="18" charset="-127"/>
              <a:ea typeface="HY엽서L" panose="02030600000101010101" pitchFamily="18" charset="-127"/>
              <a:sym typeface="Malgun Gothic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2000" b="1" dirty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     </a:t>
            </a:r>
            <a:r>
              <a:rPr lang="ko-KR" altLang="en-US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준 동사 </a:t>
            </a:r>
            <a:r>
              <a:rPr lang="en-US" altLang="ko-KR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–  </a:t>
            </a:r>
            <a:r>
              <a:rPr lang="ko-KR" altLang="en-US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동명사</a:t>
            </a:r>
            <a:r>
              <a:rPr lang="en-US" altLang="ko-KR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,  To</a:t>
            </a:r>
            <a:r>
              <a:rPr lang="ko-KR" altLang="en-US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 부정사 </a:t>
            </a:r>
            <a:r>
              <a:rPr lang="en-US" altLang="ko-KR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(</a:t>
            </a:r>
            <a:r>
              <a:rPr lang="ko-KR" altLang="en-US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지난주까지</a:t>
            </a:r>
            <a:r>
              <a:rPr lang="en-US" altLang="ko-KR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 </a:t>
            </a:r>
            <a:r>
              <a:rPr lang="ko-KR" altLang="en-US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수업</a:t>
            </a:r>
            <a:r>
              <a:rPr lang="en-US" altLang="ko-KR" sz="2000" b="1" dirty="0" smtClean="0">
                <a:solidFill>
                  <a:srgbClr val="0070C0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)</a:t>
            </a:r>
            <a:endParaRPr lang="en-US" altLang="ko-KR" sz="2000" b="1" dirty="0">
              <a:solidFill>
                <a:srgbClr val="0070C0"/>
              </a:solidFill>
              <a:latin typeface="HY엽서L" panose="02030600000101010101" pitchFamily="18" charset="-127"/>
              <a:ea typeface="HY엽서L" panose="02030600000101010101" pitchFamily="18" charset="-127"/>
              <a:sym typeface="Malgun Gothic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b="1" dirty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</a:t>
            </a:r>
            <a:r>
              <a:rPr lang="en-US" altLang="ko-KR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                              </a:t>
            </a:r>
            <a:r>
              <a:rPr lang="ko-KR" altLang="en-US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현재 분사</a:t>
            </a:r>
            <a:r>
              <a:rPr lang="en-US" altLang="ko-KR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(</a:t>
            </a:r>
            <a:r>
              <a:rPr lang="ko-KR" altLang="en-US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능동</a:t>
            </a:r>
            <a:r>
              <a:rPr lang="en-US" altLang="ko-KR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)</a:t>
            </a:r>
            <a:endParaRPr lang="en-US" altLang="ko-KR" sz="2400" b="1" dirty="0">
              <a:solidFill>
                <a:srgbClr val="0000FF"/>
              </a:solidFill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</a:t>
            </a:r>
            <a:r>
              <a:rPr lang="ko-KR" altLang="en-US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동사</a:t>
            </a:r>
            <a:endParaRPr lang="en-US" altLang="ko-KR" b="1" dirty="0" smtClean="0">
              <a:solidFill>
                <a:srgbClr val="0000FF"/>
              </a:solidFill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                              </a:t>
            </a:r>
            <a:endParaRPr lang="en-US" altLang="ko-KR" sz="2400" b="1" dirty="0">
              <a:solidFill>
                <a:srgbClr val="0000FF"/>
              </a:solidFill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                                         </a:t>
            </a:r>
            <a:r>
              <a:rPr lang="ko-KR" altLang="en-US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과거 분사</a:t>
            </a:r>
            <a:r>
              <a:rPr lang="en-US" altLang="ko-KR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(</a:t>
            </a:r>
            <a:r>
              <a:rPr lang="ko-KR" altLang="en-US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수동</a:t>
            </a:r>
            <a:r>
              <a:rPr lang="en-US" altLang="ko-KR" sz="24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)</a:t>
            </a:r>
            <a:endParaRPr lang="en-US" altLang="ko-KR" sz="2400" b="1" dirty="0">
              <a:solidFill>
                <a:srgbClr val="0000FF"/>
              </a:solidFill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                                </a:t>
            </a:r>
            <a:r>
              <a:rPr lang="en-US" altLang="ko-KR" sz="2000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</a:t>
            </a:r>
            <a:endParaRPr lang="en-US" altLang="ko-KR" sz="2000" dirty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</p:txBody>
      </p:sp>
      <p:sp>
        <p:nvSpPr>
          <p:cNvPr id="2" name="오른쪽 화살표 1"/>
          <p:cNvSpPr/>
          <p:nvPr/>
        </p:nvSpPr>
        <p:spPr>
          <a:xfrm>
            <a:off x="1691682" y="3014925"/>
            <a:ext cx="73399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latinLnBrk="0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달 6"/>
          <p:cNvSpPr/>
          <p:nvPr/>
        </p:nvSpPr>
        <p:spPr bwMode="auto">
          <a:xfrm>
            <a:off x="3946026" y="2729232"/>
            <a:ext cx="256595" cy="2234868"/>
          </a:xfrm>
          <a:prstGeom prst="moon">
            <a:avLst>
              <a:gd name="adj" fmla="val 38025"/>
            </a:avLst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2555776" y="3014925"/>
            <a:ext cx="1296144" cy="58506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000" b="1" dirty="0" smtClean="0">
                <a:solidFill>
                  <a:srgbClr val="0033CC"/>
                </a:solidFill>
              </a:rPr>
              <a:t> </a:t>
            </a:r>
            <a:r>
              <a:rPr lang="ko-KR" altLang="en-US" sz="2400" b="1" dirty="0">
                <a:solidFill>
                  <a:srgbClr val="0070C0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형용사</a:t>
            </a:r>
            <a:r>
              <a:rPr lang="ko-KR" altLang="en-US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>
              <a:solidFill>
                <a:srgbClr val="0033CC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4375117" y="2915940"/>
            <a:ext cx="4013307" cy="58506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000" b="1" dirty="0" smtClean="0">
                <a:solidFill>
                  <a:srgbClr val="0033CC"/>
                </a:solidFill>
              </a:rPr>
              <a:t> </a:t>
            </a:r>
            <a:r>
              <a:rPr lang="ko-KR" altLang="en-US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동사</a:t>
            </a:r>
            <a:r>
              <a:rPr lang="en-US" altLang="ko-KR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+</a:t>
            </a:r>
            <a:r>
              <a:rPr lang="en-US" altLang="ko-KR" sz="2000" dirty="0" err="1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ing</a:t>
            </a:r>
            <a:r>
              <a:rPr lang="ko-KR" altLang="en-US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  </a:t>
            </a:r>
            <a:r>
              <a:rPr lang="en-US" altLang="ko-KR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(…</a:t>
            </a:r>
            <a:r>
              <a:rPr lang="ko-KR" altLang="en-US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하는</a:t>
            </a:r>
            <a:r>
              <a:rPr lang="en-US" altLang="ko-KR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, …</a:t>
            </a:r>
            <a:r>
              <a:rPr lang="ko-KR" altLang="en-US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하고 있는</a:t>
            </a:r>
            <a:r>
              <a:rPr lang="en-US" altLang="ko-KR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)</a:t>
            </a:r>
          </a:p>
          <a:p>
            <a:pPr defTabSz="457200" latinLnBrk="0"/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>
              <a:solidFill>
                <a:srgbClr val="0033CC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4463989" y="4500116"/>
            <a:ext cx="3113969" cy="58506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000" b="1" dirty="0" smtClean="0">
                <a:solidFill>
                  <a:srgbClr val="0033CC"/>
                </a:solidFill>
              </a:rPr>
              <a:t> </a:t>
            </a:r>
            <a:r>
              <a:rPr lang="ko-KR" altLang="en-US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동사</a:t>
            </a:r>
            <a:r>
              <a:rPr lang="en-US" altLang="ko-KR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+</a:t>
            </a:r>
            <a:r>
              <a:rPr lang="en-US" altLang="ko-KR" sz="2000" dirty="0" err="1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ed</a:t>
            </a:r>
            <a:r>
              <a:rPr lang="ko-KR" altLang="en-US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  </a:t>
            </a:r>
            <a:r>
              <a:rPr lang="en-US" altLang="ko-KR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(…</a:t>
            </a:r>
            <a:r>
              <a:rPr lang="ko-KR" altLang="en-US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된</a:t>
            </a:r>
            <a:r>
              <a:rPr lang="en-US" altLang="ko-KR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, …</a:t>
            </a:r>
            <a:r>
              <a:rPr lang="ko-KR" altLang="en-US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되는</a:t>
            </a:r>
            <a:r>
              <a:rPr lang="en-US" altLang="ko-KR" sz="2000" dirty="0">
                <a:solidFill>
                  <a:prstClr val="black"/>
                </a:solidFill>
                <a:latin typeface="Malgun Gothic" panose="020B0503020000020004" pitchFamily="50" charset="-127"/>
                <a:sym typeface="Malgun Gothic" panose="020B0503020000020004" pitchFamily="50" charset="-127"/>
              </a:rPr>
              <a:t>)</a:t>
            </a:r>
          </a:p>
          <a:p>
            <a:pPr defTabSz="457200" latinLnBrk="0"/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76776" y="1124747"/>
            <a:ext cx="3959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latinLnBrk="0"/>
            <a:r>
              <a:rPr lang="ko-KR" altLang="en-US" sz="2800" b="1" dirty="0" smtClean="0">
                <a:solidFill>
                  <a:srgbClr val="1911AF"/>
                </a:solidFill>
              </a:rPr>
              <a:t> </a:t>
            </a:r>
            <a:r>
              <a:rPr lang="en-US" altLang="ko-KR" sz="2800" b="1" dirty="0" smtClean="0">
                <a:solidFill>
                  <a:srgbClr val="1911AF"/>
                </a:solidFill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기본개념이해하기</a:t>
            </a:r>
            <a:r>
              <a:rPr lang="en-US" altLang="ko-KR" sz="2800" b="1" dirty="0"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</a:t>
            </a:r>
            <a:endParaRPr lang="ko-KR" altLang="en-US" sz="2800" b="1" dirty="0">
              <a:solidFill>
                <a:srgbClr val="1911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6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34124" r="781"/>
          <a:stretch>
            <a:fillRect/>
          </a:stretch>
        </p:blipFill>
        <p:spPr bwMode="auto">
          <a:xfrm>
            <a:off x="0" y="59"/>
            <a:ext cx="9144000" cy="98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직선 연결선 5"/>
          <p:cNvCxnSpPr/>
          <p:nvPr/>
        </p:nvCxnSpPr>
        <p:spPr>
          <a:xfrm>
            <a:off x="0" y="6500834"/>
            <a:ext cx="9144000" cy="158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 t="26424"/>
          <a:stretch>
            <a:fillRect/>
          </a:stretch>
        </p:blipFill>
        <p:spPr bwMode="auto">
          <a:xfrm>
            <a:off x="3493132" y="383356"/>
            <a:ext cx="3960000" cy="33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 b="96114"/>
          <a:stretch>
            <a:fillRect/>
          </a:stretch>
        </p:blipFill>
        <p:spPr bwMode="auto">
          <a:xfrm>
            <a:off x="971600" y="1018818"/>
            <a:ext cx="540000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그룹 8"/>
          <p:cNvGrpSpPr/>
          <p:nvPr/>
        </p:nvGrpSpPr>
        <p:grpSpPr>
          <a:xfrm>
            <a:off x="611560" y="1340768"/>
            <a:ext cx="7389464" cy="5161653"/>
            <a:chOff x="857224" y="1340765"/>
            <a:chExt cx="6858048" cy="5161653"/>
          </a:xfrm>
        </p:grpSpPr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4"/>
            <a:srcRect l="13052" t="7340"/>
            <a:stretch>
              <a:fillRect/>
            </a:stretch>
          </p:blipFill>
          <p:spPr bwMode="auto">
            <a:xfrm>
              <a:off x="857224" y="1340765"/>
              <a:ext cx="3978048" cy="5161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317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35272" y="2172222"/>
              <a:ext cx="2880000" cy="1541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318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35272" y="4243924"/>
              <a:ext cx="2880000" cy="1756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타원 9"/>
          <p:cNvSpPr/>
          <p:nvPr/>
        </p:nvSpPr>
        <p:spPr>
          <a:xfrm>
            <a:off x="5146550" y="3214686"/>
            <a:ext cx="198000" cy="19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146550" y="4802636"/>
            <a:ext cx="198000" cy="19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xmlns="" id="{F587D9A2-29AE-424F-B5DD-B02C9F92C289}"/>
              </a:ext>
            </a:extLst>
          </p:cNvPr>
          <p:cNvCxnSpPr>
            <a:cxnSpLocks/>
          </p:cNvCxnSpPr>
          <p:nvPr/>
        </p:nvCxnSpPr>
        <p:spPr>
          <a:xfrm flipV="1">
            <a:off x="1331640" y="3403265"/>
            <a:ext cx="1368152" cy="35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xmlns="" id="{F587D9A2-29AE-424F-B5DD-B02C9F92C289}"/>
              </a:ext>
            </a:extLst>
          </p:cNvPr>
          <p:cNvCxnSpPr>
            <a:cxnSpLocks/>
          </p:cNvCxnSpPr>
          <p:nvPr/>
        </p:nvCxnSpPr>
        <p:spPr>
          <a:xfrm flipV="1">
            <a:off x="2699792" y="3403265"/>
            <a:ext cx="567834" cy="176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xmlns="" id="{F587D9A2-29AE-424F-B5DD-B02C9F92C289}"/>
              </a:ext>
            </a:extLst>
          </p:cNvPr>
          <p:cNvCxnSpPr>
            <a:cxnSpLocks/>
          </p:cNvCxnSpPr>
          <p:nvPr/>
        </p:nvCxnSpPr>
        <p:spPr>
          <a:xfrm flipV="1">
            <a:off x="1043608" y="4899873"/>
            <a:ext cx="972108" cy="17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xmlns="" id="{F587D9A2-29AE-424F-B5DD-B02C9F92C289}"/>
              </a:ext>
            </a:extLst>
          </p:cNvPr>
          <p:cNvCxnSpPr>
            <a:cxnSpLocks/>
          </p:cNvCxnSpPr>
          <p:nvPr/>
        </p:nvCxnSpPr>
        <p:spPr>
          <a:xfrm flipV="1">
            <a:off x="2123728" y="4896347"/>
            <a:ext cx="2080002" cy="35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359D9B8-DE09-4C6E-BB1F-B4E5BC7FBE5C}"/>
              </a:ext>
            </a:extLst>
          </p:cNvPr>
          <p:cNvSpPr txBox="1"/>
          <p:nvPr/>
        </p:nvSpPr>
        <p:spPr>
          <a:xfrm>
            <a:off x="5004048" y="1233132"/>
            <a:ext cx="3460062" cy="954107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defTabSz="1031509" fontAlgn="base"/>
            <a:r>
              <a:rPr lang="en-US" altLang="ko-KR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 1.  </a:t>
            </a:r>
            <a:r>
              <a:rPr lang="ko-KR" alt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명제 </a:t>
            </a:r>
            <a:r>
              <a:rPr lang="ko-KR" alt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앞뒤 </a:t>
            </a:r>
            <a:r>
              <a:rPr lang="ko-KR" alt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문장을 받아 문맥의미</a:t>
            </a:r>
            <a:endParaRPr lang="en-US" altLang="ko-KR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31509" fontAlgn="base"/>
            <a:endParaRPr lang="en-US" altLang="ko-KR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31509" fontAlgn="base"/>
            <a:r>
              <a:rPr lang="ko-KR" alt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명제 </a:t>
            </a:r>
            <a:r>
              <a:rPr lang="ko-KR" alt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앞 문장과 뒷문장의 의미상의 관계</a:t>
            </a:r>
            <a:endParaRPr lang="en-US" altLang="ko-KR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31509" fontAlgn="base"/>
            <a:r>
              <a:rPr lang="en-US" altLang="ko-KR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ko-KR" alt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긍정</a:t>
            </a:r>
            <a:r>
              <a:rPr lang="en-US" altLang="ko-KR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</a:t>
            </a:r>
            <a:r>
              <a:rPr lang="en-US" altLang="ko-KR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ko-KR" alt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부정</a:t>
            </a:r>
            <a:r>
              <a:rPr lang="en-US" altLang="ko-KR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ko-KR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b="1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기본 </a:t>
            </a:r>
            <a:r>
              <a:rPr lang="ko-KR" altLang="en-US" b="1" dirty="0"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개념 이해하기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F8D808AB-B167-497B-B36C-AABAC281F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 smtClean="0">
                <a:solidFill>
                  <a:srgbClr val="1911AF"/>
                </a:solidFill>
              </a:rPr>
              <a:t>2</a:t>
            </a:r>
            <a:r>
              <a:rPr lang="en-US" altLang="ko-KR" b="1" dirty="0">
                <a:solidFill>
                  <a:srgbClr val="1911AF"/>
                </a:solidFill>
              </a:rPr>
              <a:t>. </a:t>
            </a:r>
            <a:r>
              <a:rPr lang="en-US" altLang="ko-KR" b="1" dirty="0" smtClean="0">
                <a:solidFill>
                  <a:srgbClr val="1911AF"/>
                </a:solidFill>
              </a:rPr>
              <a:t> </a:t>
            </a:r>
            <a:r>
              <a:rPr lang="ko-KR" altLang="en-US" b="1" dirty="0" smtClean="0">
                <a:solidFill>
                  <a:srgbClr val="1911AF"/>
                </a:solidFill>
              </a:rPr>
              <a:t>감정을 </a:t>
            </a:r>
            <a:r>
              <a:rPr lang="ko-KR" altLang="en-US" b="1" dirty="0">
                <a:solidFill>
                  <a:srgbClr val="1911AF"/>
                </a:solidFill>
              </a:rPr>
              <a:t>나타내는 분사</a:t>
            </a:r>
          </a:p>
          <a:p>
            <a:endParaRPr lang="ko-KR" altLang="en-US" dirty="0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7560D515-E0D2-4B2C-B9AA-76B5BD9D1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419674"/>
              </p:ext>
            </p:extLst>
          </p:nvPr>
        </p:nvGraphicFramePr>
        <p:xfrm>
          <a:off x="1183352" y="2636912"/>
          <a:ext cx="6752509" cy="30963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98743">
                  <a:extLst>
                    <a:ext uri="{9D8B030D-6E8A-4147-A177-3AD203B41FA5}">
                      <a16:colId xmlns:a16="http://schemas.microsoft.com/office/drawing/2014/main" xmlns="" val="3003059240"/>
                    </a:ext>
                  </a:extLst>
                </a:gridCol>
                <a:gridCol w="4753766">
                  <a:extLst>
                    <a:ext uri="{9D8B030D-6E8A-4147-A177-3AD203B41FA5}">
                      <a16:colId xmlns:a16="http://schemas.microsoft.com/office/drawing/2014/main" xmlns="" val="1906118012"/>
                    </a:ext>
                  </a:extLst>
                </a:gridCol>
              </a:tblGrid>
              <a:tr h="154817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rgbClr val="1911A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현재분사</a:t>
                      </a:r>
                      <a:endParaRPr lang="en-US" altLang="ko-KR" b="1" dirty="0">
                        <a:solidFill>
                          <a:srgbClr val="1911A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사람을</a:t>
                      </a:r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~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하게 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하는</a:t>
                      </a:r>
                      <a:endParaRPr lang="en-US" altLang="ko-KR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r>
                        <a:rPr lang="ko-KR" altLang="en-US" sz="1600" b="1" dirty="0">
                          <a:solidFill>
                            <a:srgbClr val="00B050"/>
                          </a:solidFill>
                          <a:latin typeface="HY엽서L" panose="02030600000101010101" pitchFamily="18" charset="-127"/>
                          <a:ea typeface="HY엽서L" panose="02030600000101010101" pitchFamily="18" charset="-127"/>
                        </a:rPr>
                        <a:t>감정의 </a:t>
                      </a:r>
                      <a:r>
                        <a:rPr lang="ko-KR" altLang="en-US" sz="1600" b="1" dirty="0" smtClean="0">
                          <a:solidFill>
                            <a:srgbClr val="00B050"/>
                          </a:solidFill>
                          <a:latin typeface="HY엽서L" panose="02030600000101010101" pitchFamily="18" charset="-127"/>
                          <a:ea typeface="HY엽서L" panose="02030600000101010101" pitchFamily="18" charset="-127"/>
                        </a:rPr>
                        <a:t>근원을 제공하는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HY엽서L" panose="02030600000101010101" pitchFamily="18" charset="-127"/>
                        <a:ea typeface="HY엽서L" panose="02030600000101010101" pitchFamily="18" charset="-127"/>
                      </a:endParaRPr>
                    </a:p>
                  </a:txBody>
                  <a:tcPr marL="68598" marR="6859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amazing </a:t>
                      </a:r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news  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놀라게 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만드는 소식</a:t>
                      </a:r>
                      <a:endParaRPr lang="en-US" altLang="ko-KR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oring </a:t>
                      </a:r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movie 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지루하게 하는 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영화</a:t>
                      </a:r>
                      <a:endParaRPr lang="en-US" altLang="ko-KR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exciting </a:t>
                      </a:r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game 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흥미로운 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</a:t>
                      </a:r>
                      <a:endParaRPr lang="en-US" altLang="ko-KR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embarrassing </a:t>
                      </a:r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result 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당황스러운 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결과</a:t>
                      </a:r>
                    </a:p>
                  </a:txBody>
                  <a:tcPr marL="68598" marR="68598" anchor="ctr"/>
                </a:tc>
                <a:extLst>
                  <a:ext uri="{0D108BD9-81ED-4DB2-BD59-A6C34878D82A}">
                    <a16:rowId xmlns:a16="http://schemas.microsoft.com/office/drawing/2014/main" xmlns="" val="607413191"/>
                  </a:ext>
                </a:extLst>
              </a:tr>
              <a:tr h="154817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과거분사</a:t>
                      </a:r>
                      <a:endParaRPr lang="en-US" altLang="ko-KR" b="1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사람들이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)~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하게 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된</a:t>
                      </a:r>
                      <a:endParaRPr lang="en-US" altLang="ko-KR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>
                          <a:solidFill>
                            <a:srgbClr val="00B050"/>
                          </a:solidFill>
                          <a:latin typeface="HY엽서L" panose="02030600000101010101" pitchFamily="18" charset="-127"/>
                          <a:ea typeface="HY엽서L" panose="02030600000101010101" pitchFamily="18" charset="-127"/>
                        </a:rPr>
                        <a:t>느끼는 </a:t>
                      </a:r>
                      <a:r>
                        <a:rPr lang="ko-KR" altLang="en-US" sz="1600" b="1" dirty="0">
                          <a:solidFill>
                            <a:srgbClr val="00B050"/>
                          </a:solidFill>
                          <a:latin typeface="HY엽서L" panose="02030600000101010101" pitchFamily="18" charset="-127"/>
                          <a:ea typeface="HY엽서L" panose="02030600000101010101" pitchFamily="18" charset="-127"/>
                        </a:rPr>
                        <a:t>사람</a:t>
                      </a:r>
                    </a:p>
                  </a:txBody>
                  <a:tcPr marL="68598" marR="6859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amazed </a:t>
                      </a:r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woman 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놀란 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여성</a:t>
                      </a:r>
                      <a:endParaRPr lang="en-US" altLang="ko-KR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ored </a:t>
                      </a:r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student 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지루해진 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</a:t>
                      </a:r>
                      <a:endParaRPr lang="en-US" altLang="ko-KR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excited </a:t>
                      </a:r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spectator </a:t>
                      </a:r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</a:t>
                      </a:r>
                      <a:r>
                        <a:rPr lang="ko-KR" altLang="en-US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흥분한 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관객</a:t>
                      </a:r>
                      <a:endParaRPr lang="en-US" altLang="ko-KR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r>
                        <a:rPr lang="en-US" altLang="ko-KR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embarrassed </a:t>
                      </a:r>
                      <a:r>
                        <a:rPr lang="en-US" altLang="ko-KR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counselor </a:t>
                      </a:r>
                      <a:r>
                        <a:rPr lang="ko-KR" altLang="en-US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당황한 상담사</a:t>
                      </a:r>
                    </a:p>
                  </a:txBody>
                  <a:tcPr marL="68598" marR="68598" anchor="ctr"/>
                </a:tc>
                <a:extLst>
                  <a:ext uri="{0D108BD9-81ED-4DB2-BD59-A6C34878D82A}">
                    <a16:rowId xmlns:a16="http://schemas.microsoft.com/office/drawing/2014/main" xmlns="" val="1613709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014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b="1" dirty="0"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기본 개념 이해하기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F8D808AB-B167-497B-B36C-AABAC281F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308" y="1604217"/>
            <a:ext cx="8712968" cy="4526280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 분사구문   </a:t>
            </a:r>
            <a:r>
              <a:rPr lang="ko-KR" altLang="en-US" b="1" dirty="0" smtClean="0">
                <a:latin typeface="+mn-ea"/>
              </a:rPr>
              <a:t> </a:t>
            </a:r>
            <a:endParaRPr lang="ko-KR" altLang="en-US" b="1" dirty="0">
              <a:latin typeface="+mn-ea"/>
            </a:endParaRPr>
          </a:p>
          <a:p>
            <a:pPr marL="0" indent="0">
              <a:buNone/>
            </a:pPr>
            <a:endParaRPr lang="ko-KR" altLang="en-US" b="1" dirty="0">
              <a:latin typeface="+mn-ea"/>
            </a:endParaRP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8AE7FDB5-DD91-4D3A-A044-BF1A1F520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39879"/>
              </p:ext>
            </p:extLst>
          </p:nvPr>
        </p:nvGraphicFramePr>
        <p:xfrm>
          <a:off x="251521" y="3234908"/>
          <a:ext cx="8712968" cy="2628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712968">
                  <a:extLst>
                    <a:ext uri="{9D8B030D-6E8A-4147-A177-3AD203B41FA5}">
                      <a16:colId xmlns:a16="http://schemas.microsoft.com/office/drawing/2014/main" xmlns="" val="2364580899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After she missed her flight, she went to the ticketing counter to rebook it.</a:t>
                      </a:r>
                      <a:endParaRPr lang="ko-KR" altLang="en-US" b="1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endParaRPr lang="ko-KR" altLang="en-US" b="1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            Missing her flight, she went to the ticketing counter to rebook it.</a:t>
                      </a:r>
                      <a:endParaRPr lang="ko-KR" altLang="en-US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marL="68598" marR="68598"/>
                </a:tc>
                <a:extLst>
                  <a:ext uri="{0D108BD9-81ED-4DB2-BD59-A6C34878D82A}">
                    <a16:rowId xmlns:a16="http://schemas.microsoft.com/office/drawing/2014/main" xmlns="" val="136255969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As the proposal was  submitted </a:t>
                      </a:r>
                      <a:r>
                        <a:rPr lang="en-US" altLang="ko-KR" b="1" dirty="0">
                          <a:latin typeface="+mn-ea"/>
                          <a:ea typeface="+mn-ea"/>
                        </a:rPr>
                        <a:t>too late, the proposal could not </a:t>
                      </a:r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be accepted.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                             Submitted too late, the proposal could not be accepted.</a:t>
                      </a:r>
                      <a:endParaRPr lang="ko-KR" altLang="en-US" b="1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marL="68598" marR="68598"/>
                </a:tc>
                <a:extLst>
                  <a:ext uri="{0D108BD9-81ED-4DB2-BD59-A6C34878D82A}">
                    <a16:rowId xmlns:a16="http://schemas.microsoft.com/office/drawing/2014/main" xmlns="" val="1479875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94E7D04-5CA2-4BB9-A86D-27D3E9B99DD9}"/>
              </a:ext>
            </a:extLst>
          </p:cNvPr>
          <p:cNvSpPr txBox="1"/>
          <p:nvPr/>
        </p:nvSpPr>
        <p:spPr>
          <a:xfrm>
            <a:off x="1060697" y="2557800"/>
            <a:ext cx="52939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latinLnBrk="0"/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2000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접속사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+  S</a:t>
            </a:r>
            <a:r>
              <a:rPr lang="ko-KR" altLang="en-US" sz="2000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  </a:t>
            </a:r>
            <a:r>
              <a:rPr lang="en-US" altLang="ko-KR" sz="2000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+ V,   S + V</a:t>
            </a:r>
            <a:r>
              <a:rPr lang="ko-KR" altLang="en-US" sz="2000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   </a:t>
            </a:r>
            <a:endParaRPr lang="en-US" altLang="ko-KR" sz="2000" b="1" dirty="0" smtClean="0">
              <a:solidFill>
                <a:srgbClr val="0000FF"/>
              </a:solidFill>
              <a:latin typeface="맑은 고딕" panose="020B0503020000020004" pitchFamily="50" charset="-127"/>
            </a:endParaRPr>
          </a:p>
          <a:p>
            <a:pPr defTabSz="457200" latinLnBrk="0"/>
            <a:r>
              <a:rPr lang="en-US" altLang="ko-KR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1256644" y="2501320"/>
            <a:ext cx="715538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b="1" dirty="0" smtClean="0">
                <a:solidFill>
                  <a:srgbClr val="C00000"/>
                </a:solidFill>
              </a:rPr>
              <a:t>생략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6228211" y="2718978"/>
            <a:ext cx="1747081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b="1" dirty="0">
                <a:solidFill>
                  <a:srgbClr val="0000FF"/>
                </a:solidFill>
                <a:latin typeface="맑은 고딕"/>
              </a:rPr>
              <a:t>능동 분사구문</a:t>
            </a:r>
            <a:r>
              <a:rPr lang="ko-KR" altLang="en-US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</a:rPr>
              <a:t> </a:t>
            </a:r>
            <a:endParaRPr lang="ko-KR" altLang="en-US" sz="2000" b="1" dirty="0">
              <a:solidFill>
                <a:srgbClr val="0000FF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 bwMode="auto">
          <a:xfrm flipH="1">
            <a:off x="3457399" y="3564632"/>
            <a:ext cx="324709" cy="0"/>
          </a:xfrm>
          <a:prstGeom prst="line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직선 연결선 16"/>
          <p:cNvCxnSpPr/>
          <p:nvPr/>
        </p:nvCxnSpPr>
        <p:spPr bwMode="auto">
          <a:xfrm flipH="1">
            <a:off x="937853" y="3556248"/>
            <a:ext cx="324709" cy="0"/>
          </a:xfrm>
          <a:prstGeom prst="line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모서리가 둥근 직사각형 17"/>
          <p:cNvSpPr/>
          <p:nvPr/>
        </p:nvSpPr>
        <p:spPr bwMode="auto">
          <a:xfrm>
            <a:off x="72226" y="3187278"/>
            <a:ext cx="777488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b="1" dirty="0" smtClean="0">
                <a:solidFill>
                  <a:srgbClr val="C00000"/>
                </a:solidFill>
              </a:rPr>
              <a:t>생략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745344" y="3187278"/>
            <a:ext cx="709680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b="1" dirty="0" smtClean="0">
                <a:solidFill>
                  <a:srgbClr val="C00000"/>
                </a:solidFill>
              </a:rPr>
              <a:t>생략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849714" y="3717032"/>
            <a:ext cx="1313638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b="1" dirty="0" err="1" smtClean="0">
                <a:solidFill>
                  <a:srgbClr val="0000FF"/>
                </a:solidFill>
                <a:latin typeface="맑은 고딕" panose="020B0503020000020004" pitchFamily="50" charset="-127"/>
              </a:rPr>
              <a:t>Miss+ing</a:t>
            </a:r>
            <a:r>
              <a:rPr lang="ko-KR" altLang="en-US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160343" y="4653136"/>
            <a:ext cx="777488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b="1" dirty="0" smtClean="0">
                <a:solidFill>
                  <a:srgbClr val="C00000"/>
                </a:solidFill>
              </a:rPr>
              <a:t>생략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cxnSp>
        <p:nvCxnSpPr>
          <p:cNvPr id="23" name="직선 연결선 22"/>
          <p:cNvCxnSpPr/>
          <p:nvPr/>
        </p:nvCxnSpPr>
        <p:spPr bwMode="auto">
          <a:xfrm flipH="1">
            <a:off x="1066410" y="5036219"/>
            <a:ext cx="991001" cy="0"/>
          </a:xfrm>
          <a:prstGeom prst="line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직선 연결선 24"/>
          <p:cNvCxnSpPr/>
          <p:nvPr/>
        </p:nvCxnSpPr>
        <p:spPr bwMode="auto">
          <a:xfrm flipH="1">
            <a:off x="4932040" y="5013176"/>
            <a:ext cx="1296148" cy="0"/>
          </a:xfrm>
          <a:prstGeom prst="line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모서리가 둥근 직사각형 25"/>
          <p:cNvSpPr/>
          <p:nvPr/>
        </p:nvSpPr>
        <p:spPr bwMode="auto">
          <a:xfrm>
            <a:off x="962756" y="4653136"/>
            <a:ext cx="1087554" cy="43018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b="1" dirty="0" smtClean="0">
                <a:solidFill>
                  <a:srgbClr val="C00000"/>
                </a:solidFill>
              </a:rPr>
              <a:t>생략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1680849" y="4685109"/>
            <a:ext cx="936104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Being</a:t>
            </a:r>
            <a:r>
              <a:rPr lang="ko-KR" altLang="en-US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 bwMode="auto">
          <a:xfrm>
            <a:off x="1377476" y="4685155"/>
            <a:ext cx="1565246" cy="4207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Being</a:t>
            </a:r>
            <a:r>
              <a:rPr lang="ko-KR" altLang="en-US" sz="1400" b="1" dirty="0" smtClean="0">
                <a:solidFill>
                  <a:srgbClr val="00B05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생략가능 </a:t>
            </a:r>
            <a:r>
              <a:rPr lang="en-US" altLang="ko-KR" sz="1400" b="1" dirty="0" smtClean="0">
                <a:solidFill>
                  <a:srgbClr val="00B05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endParaRPr lang="ko-KR" altLang="en-US" sz="1400" b="1" dirty="0">
              <a:solidFill>
                <a:srgbClr val="00B050"/>
              </a:solidFill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  <p:cxnSp>
        <p:nvCxnSpPr>
          <p:cNvPr id="28" name="직선 연결선 27"/>
          <p:cNvCxnSpPr/>
          <p:nvPr/>
        </p:nvCxnSpPr>
        <p:spPr bwMode="auto">
          <a:xfrm flipH="1">
            <a:off x="2311279" y="2896354"/>
            <a:ext cx="324709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직선 연결선 28"/>
          <p:cNvCxnSpPr/>
          <p:nvPr/>
        </p:nvCxnSpPr>
        <p:spPr bwMode="auto">
          <a:xfrm flipH="1">
            <a:off x="3473564" y="2868760"/>
            <a:ext cx="324709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모서리가 둥근 직사각형 8"/>
          <p:cNvSpPr/>
          <p:nvPr/>
        </p:nvSpPr>
        <p:spPr bwMode="auto">
          <a:xfrm>
            <a:off x="1972182" y="2523965"/>
            <a:ext cx="691928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b="1" dirty="0" smtClean="0">
                <a:solidFill>
                  <a:srgbClr val="C00000"/>
                </a:solidFill>
              </a:rPr>
              <a:t>생략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2526723" y="2510015"/>
            <a:ext cx="831998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b="1" dirty="0" err="1" smtClean="0">
                <a:solidFill>
                  <a:srgbClr val="0000FF"/>
                </a:solidFill>
                <a:latin typeface="맑은 고딕" panose="020B0503020000020004" pitchFamily="50" charset="-127"/>
              </a:rPr>
              <a:t>Ving</a:t>
            </a:r>
            <a:r>
              <a:rPr lang="en-US" altLang="ko-KR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,</a:t>
            </a:r>
            <a:r>
              <a:rPr lang="ko-KR" altLang="en-US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6607846" y="5661248"/>
            <a:ext cx="1961667" cy="4353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b="1" dirty="0" smtClean="0">
                <a:solidFill>
                  <a:srgbClr val="0000FF"/>
                </a:solidFill>
                <a:latin typeface="맑은 고딕"/>
              </a:rPr>
              <a:t>수동 </a:t>
            </a:r>
            <a:r>
              <a:rPr lang="ko-KR" altLang="en-US" b="1" dirty="0">
                <a:solidFill>
                  <a:srgbClr val="0000FF"/>
                </a:solidFill>
                <a:latin typeface="맑은 고딕"/>
              </a:rPr>
              <a:t>분사구문</a:t>
            </a:r>
            <a:r>
              <a:rPr lang="ko-KR" altLang="en-US" b="1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</a:rPr>
              <a:t> </a:t>
            </a:r>
            <a:endParaRPr lang="ko-KR" alt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9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 animBg="1"/>
      <p:bldP spid="18" grpId="0" animBg="1"/>
      <p:bldP spid="19" grpId="0" animBg="1"/>
      <p:bldP spid="20" grpId="0" animBg="1"/>
      <p:bldP spid="22" grpId="0" animBg="1"/>
      <p:bldP spid="26" grpId="0" animBg="1"/>
      <p:bldP spid="21" grpId="0" animBg="1"/>
      <p:bldP spid="27" grpId="0" animBg="1"/>
      <p:bldP spid="9" grpId="0" animBg="1"/>
      <p:bldP spid="10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0" indent="0"/>
            <a:r>
              <a:rPr lang="ko-KR" altLang="en-US" sz="2800" dirty="0">
                <a:solidFill>
                  <a:schemeClr val="bg1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분사의 위치</a:t>
            </a:r>
            <a:r>
              <a:rPr lang="en-US" altLang="ko-KR" sz="2800" dirty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(</a:t>
            </a:r>
            <a:r>
              <a:rPr lang="ko-KR" altLang="en-US" sz="2800" dirty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분사 구문보다 출제빈도 높음</a:t>
            </a:r>
            <a:r>
              <a:rPr lang="en-US" altLang="ko-KR" dirty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  <a:sym typeface="Malgun Gothic" panose="020B0503020000020004" pitchFamily="50" charset="-127"/>
              </a:rPr>
              <a:t>)</a:t>
            </a:r>
          </a:p>
        </p:txBody>
      </p:sp>
      <p:sp>
        <p:nvSpPr>
          <p:cNvPr id="14" name="내용 개체 틀 13"/>
          <p:cNvSpPr>
            <a:spLocks noGrp="1"/>
          </p:cNvSpPr>
          <p:nvPr>
            <p:ph idx="1"/>
          </p:nvPr>
        </p:nvSpPr>
        <p:spPr>
          <a:xfrm>
            <a:off x="952657" y="1340768"/>
            <a:ext cx="7238689" cy="5160498"/>
          </a:xfrm>
        </p:spPr>
        <p:txBody>
          <a:bodyPr rtlCol="0"/>
          <a:lstStyle/>
          <a:p>
            <a:pPr marL="0" indent="0">
              <a:buClr>
                <a:srgbClr val="0000FF"/>
              </a:buClr>
              <a:buNone/>
            </a:pPr>
            <a:endParaRPr lang="en-US" altLang="ko-KR" sz="2400" dirty="0" smtClean="0">
              <a:solidFill>
                <a:srgbClr val="0000FF"/>
              </a:solidFill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Clr>
                <a:srgbClr val="0000FF"/>
              </a:buClr>
              <a:buNone/>
            </a:pPr>
            <a:endParaRPr lang="en-US" altLang="ko-KR" dirty="0" smtClean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Clr>
                <a:srgbClr val="0000FF"/>
              </a:buClr>
              <a:buNone/>
            </a:pPr>
            <a:endParaRPr lang="en-US" altLang="ko-KR" dirty="0" smtClean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Clr>
                <a:srgbClr val="0000FF"/>
              </a:buClr>
              <a:buNone/>
            </a:pPr>
            <a:endParaRPr lang="en-US" altLang="ko-KR" dirty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Clr>
                <a:srgbClr val="0000FF"/>
              </a:buClr>
              <a:buNone/>
            </a:pPr>
            <a:endParaRPr lang="en-US" altLang="ko-KR" dirty="0" smtClean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Clr>
                <a:srgbClr val="0000FF"/>
              </a:buClr>
              <a:buNone/>
            </a:pPr>
            <a:r>
              <a:rPr lang="en-US" altLang="ko-KR" dirty="0"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</a:t>
            </a:r>
            <a:r>
              <a:rPr lang="en-US" altLang="ko-KR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 </a:t>
            </a:r>
            <a:endParaRPr lang="en-US" altLang="ko-KR" dirty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  <a:p>
            <a:pPr marL="0" indent="0">
              <a:buClr>
                <a:srgbClr val="0000FF"/>
              </a:buClr>
              <a:buNone/>
            </a:pPr>
            <a:r>
              <a:rPr lang="en-US" altLang="ko-KR" dirty="0" smtClean="0"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                                    </a:t>
            </a:r>
            <a:endParaRPr lang="ko-KR" altLang="en-US" dirty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1115616" y="2423926"/>
            <a:ext cx="971461" cy="42907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000" b="1" dirty="0" smtClean="0">
                <a:solidFill>
                  <a:srgbClr val="0033CC"/>
                </a:solidFill>
              </a:rPr>
              <a:t> </a:t>
            </a:r>
            <a:r>
              <a:rPr lang="ko-KR" altLang="en-US" sz="2000" b="1" dirty="0" smtClean="0">
                <a:solidFill>
                  <a:srgbClr val="0000FF"/>
                </a:solidFill>
              </a:rPr>
              <a:t>관</a:t>
            </a:r>
            <a:r>
              <a:rPr lang="ko-KR" altLang="en-US" sz="2000" b="1" dirty="0" smtClean="0">
                <a:solidFill>
                  <a:srgbClr val="0000FF"/>
                </a:solidFill>
                <a:sym typeface="Malgun Gothic" panose="020B0503020000020004" pitchFamily="50" charset="-127"/>
              </a:rPr>
              <a:t>사</a:t>
            </a:r>
            <a:r>
              <a:rPr lang="ko-KR" altLang="en-US" sz="2000" dirty="0" smtClean="0">
                <a:solidFill>
                  <a:srgbClr val="0000FF"/>
                </a:solidFill>
                <a:sym typeface="Malgun Gothic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>
              <a:solidFill>
                <a:srgbClr val="0033CC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1115639" y="3284984"/>
            <a:ext cx="1160101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000" b="1" smtClean="0">
                <a:solidFill>
                  <a:srgbClr val="0033CC"/>
                </a:solidFill>
              </a:rPr>
              <a:t> </a:t>
            </a:r>
            <a:r>
              <a:rPr lang="ko-KR" altLang="en-US" sz="2000" b="1" dirty="0" smtClean="0">
                <a:solidFill>
                  <a:srgbClr val="0033CC"/>
                </a:solidFill>
              </a:rPr>
              <a:t>소유격</a:t>
            </a:r>
            <a:r>
              <a:rPr lang="ko-KR" altLang="en-US" sz="2000" dirty="0" smtClean="0">
                <a:solidFill>
                  <a:prstClr val="black"/>
                </a:solidFill>
                <a:sym typeface="Malgun Gothic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>
              <a:solidFill>
                <a:srgbClr val="0033CC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4391640" y="2672045"/>
            <a:ext cx="972448" cy="60507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000" b="1" dirty="0" smtClean="0">
                <a:solidFill>
                  <a:srgbClr val="0033CC"/>
                </a:solidFill>
                <a:latin typeface="맑은 고딕"/>
              </a:rPr>
              <a:t>+</a:t>
            </a:r>
            <a:r>
              <a:rPr lang="ko-KR" altLang="en-US" sz="2000" b="1" dirty="0" smtClean="0">
                <a:solidFill>
                  <a:srgbClr val="0033CC"/>
                </a:solidFill>
              </a:rPr>
              <a:t>명사</a:t>
            </a:r>
            <a:endParaRPr lang="en-US" altLang="ko-KR" sz="2000" b="1" dirty="0">
              <a:solidFill>
                <a:srgbClr val="0033CC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2714436" y="2845073"/>
            <a:ext cx="1065477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000" b="1" dirty="0" smtClean="0">
                <a:solidFill>
                  <a:srgbClr val="0033CC"/>
                </a:solidFill>
                <a:latin typeface="맑은 고딕"/>
              </a:rPr>
              <a:t>+ </a:t>
            </a:r>
            <a:r>
              <a:rPr lang="ko-KR" altLang="en-US" sz="2000" b="1" dirty="0" smtClean="0">
                <a:solidFill>
                  <a:srgbClr val="0033CC"/>
                </a:solidFill>
              </a:rPr>
              <a:t>분사</a:t>
            </a:r>
            <a:r>
              <a:rPr lang="ko-KR" altLang="en-US" sz="2000" dirty="0" smtClean="0">
                <a:solidFill>
                  <a:prstClr val="black"/>
                </a:solidFill>
                <a:sym typeface="Malgun Gothic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>
              <a:solidFill>
                <a:srgbClr val="0033CC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2275717" y="3358153"/>
            <a:ext cx="599855" cy="74778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000" b="1" dirty="0" smtClean="0">
                <a:solidFill>
                  <a:srgbClr val="0033CC"/>
                </a:solidFill>
                <a:latin typeface="맑은 고딕"/>
              </a:rPr>
              <a:t>+ V</a:t>
            </a:r>
            <a:r>
              <a:rPr lang="en-US" altLang="ko-KR" sz="2000" dirty="0" smtClean="0">
                <a:solidFill>
                  <a:srgbClr val="0033CC"/>
                </a:solidFill>
                <a:latin typeface="맑은 고딕"/>
              </a:rPr>
              <a:t> </a:t>
            </a:r>
            <a:r>
              <a:rPr lang="ko-KR" altLang="en-US" sz="2000" dirty="0" smtClean="0">
                <a:solidFill>
                  <a:srgbClr val="0033CC"/>
                </a:solidFill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sym typeface="Malgun Gothic" panose="020B0503020000020004" pitchFamily="50" charset="-127"/>
              </a:rPr>
              <a:t> </a:t>
            </a:r>
            <a:r>
              <a:rPr lang="en-US" altLang="ko-KR" sz="2000" dirty="0" smtClean="0">
                <a:solidFill>
                  <a:srgbClr val="C00000"/>
                </a:solidFill>
              </a:rPr>
              <a:t> </a:t>
            </a:r>
            <a:endParaRPr lang="en-US" altLang="ko-KR" sz="2000" dirty="0">
              <a:solidFill>
                <a:srgbClr val="0033CC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2915224" y="3340401"/>
            <a:ext cx="684416" cy="4043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+ </a:t>
            </a:r>
            <a:r>
              <a:rPr lang="en-US" altLang="ko-KR" sz="1400" dirty="0" err="1" smtClean="0">
                <a:solidFill>
                  <a:srgbClr val="0033CC"/>
                </a:solidFill>
                <a:latin typeface="맑은 고딕"/>
              </a:rPr>
              <a:t>ing</a:t>
            </a:r>
            <a:r>
              <a:rPr lang="ko-KR" altLang="en-US" sz="1400" dirty="0" smtClean="0">
                <a:solidFill>
                  <a:prstClr val="black"/>
                </a:solidFill>
                <a:latin typeface="맑은 고딕"/>
                <a:sym typeface="Malgun Gothic" panose="020B0503020000020004" pitchFamily="50" charset="-127"/>
              </a:rPr>
              <a:t> </a:t>
            </a:r>
            <a:r>
              <a:rPr lang="en-US" altLang="ko-KR" sz="1400" dirty="0" smtClean="0">
                <a:solidFill>
                  <a:srgbClr val="C00000"/>
                </a:solidFill>
                <a:latin typeface="맑은 고딕"/>
              </a:rPr>
              <a:t> </a:t>
            </a:r>
            <a:endParaRPr lang="en-US" altLang="ko-KR" sz="1400" dirty="0">
              <a:solidFill>
                <a:srgbClr val="0033CC"/>
              </a:solidFill>
              <a:latin typeface="맑은 고딕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915226" y="3744741"/>
            <a:ext cx="684415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+ </a:t>
            </a:r>
            <a:r>
              <a:rPr lang="en-US" altLang="ko-KR" sz="1400" dirty="0" err="1" smtClean="0">
                <a:solidFill>
                  <a:srgbClr val="0033CC"/>
                </a:solidFill>
                <a:latin typeface="맑은 고딕"/>
              </a:rPr>
              <a:t>ed</a:t>
            </a:r>
            <a:r>
              <a:rPr lang="en-US" altLang="ko-KR" sz="1400" dirty="0" smtClean="0">
                <a:solidFill>
                  <a:srgbClr val="C00000"/>
                </a:solidFill>
                <a:latin typeface="맑은 고딕"/>
              </a:rPr>
              <a:t> </a:t>
            </a:r>
            <a:endParaRPr lang="en-US" altLang="ko-KR" sz="1400" dirty="0">
              <a:solidFill>
                <a:srgbClr val="0033CC"/>
              </a:solidFill>
              <a:latin typeface="맑은 고딕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3491880" y="3336504"/>
            <a:ext cx="792176" cy="4043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~</a:t>
            </a:r>
            <a:r>
              <a:rPr lang="ko-KR" altLang="en-US" sz="1400" dirty="0" smtClean="0">
                <a:solidFill>
                  <a:srgbClr val="0033CC"/>
                </a:solidFill>
                <a:latin typeface="맑은 고딕"/>
              </a:rPr>
              <a:t>하는</a:t>
            </a:r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  </a:t>
            </a:r>
            <a:endParaRPr lang="en-US" altLang="ko-KR" sz="1400" dirty="0">
              <a:solidFill>
                <a:srgbClr val="0033CC"/>
              </a:solidFill>
              <a:latin typeface="맑은 고딕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3491880" y="3758595"/>
            <a:ext cx="792176" cy="4043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~</a:t>
            </a:r>
            <a:r>
              <a:rPr lang="ko-KR" altLang="en-US" sz="1400" dirty="0" smtClean="0">
                <a:solidFill>
                  <a:srgbClr val="0033CC"/>
                </a:solidFill>
                <a:latin typeface="맑은 고딕"/>
              </a:rPr>
              <a:t>되는</a:t>
            </a:r>
            <a:endParaRPr lang="en-US" altLang="ko-KR" sz="1400" dirty="0">
              <a:solidFill>
                <a:srgbClr val="0033CC"/>
              </a:solidFill>
              <a:latin typeface="맑은 고딕"/>
            </a:endParaRP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5180453" y="3336506"/>
            <a:ext cx="471979" cy="76943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000" b="1" dirty="0" smtClean="0">
                <a:solidFill>
                  <a:srgbClr val="0033CC"/>
                </a:solidFill>
                <a:latin typeface="맑은 고딕"/>
              </a:rPr>
              <a:t>+V</a:t>
            </a:r>
            <a:r>
              <a:rPr lang="en-US" altLang="ko-KR" sz="2000" dirty="0" smtClean="0">
                <a:solidFill>
                  <a:srgbClr val="0033CC"/>
                </a:solidFill>
                <a:latin typeface="맑은 고딕"/>
              </a:rPr>
              <a:t> </a:t>
            </a:r>
            <a:r>
              <a:rPr lang="ko-KR" altLang="en-US" sz="2000" dirty="0" smtClean="0">
                <a:solidFill>
                  <a:srgbClr val="0033CC"/>
                </a:solidFill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sym typeface="Malgun Gothic" panose="020B0503020000020004" pitchFamily="50" charset="-127"/>
              </a:rPr>
              <a:t> </a:t>
            </a:r>
            <a:r>
              <a:rPr lang="en-US" altLang="ko-KR" sz="2000" dirty="0" smtClean="0">
                <a:solidFill>
                  <a:srgbClr val="C00000"/>
                </a:solidFill>
              </a:rPr>
              <a:t> </a:t>
            </a:r>
            <a:endParaRPr lang="en-US" altLang="ko-KR" sz="2000" dirty="0">
              <a:solidFill>
                <a:srgbClr val="0033CC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5652401" y="3290632"/>
            <a:ext cx="684416" cy="4043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+ </a:t>
            </a:r>
            <a:r>
              <a:rPr lang="en-US" altLang="ko-KR" sz="1400" dirty="0" err="1" smtClean="0">
                <a:solidFill>
                  <a:srgbClr val="0033CC"/>
                </a:solidFill>
                <a:latin typeface="맑은 고딕"/>
              </a:rPr>
              <a:t>ing</a:t>
            </a:r>
            <a:r>
              <a:rPr lang="ko-KR" altLang="en-US" sz="1400" dirty="0" smtClean="0">
                <a:solidFill>
                  <a:prstClr val="black"/>
                </a:solidFill>
                <a:latin typeface="맑은 고딕"/>
                <a:sym typeface="Malgun Gothic" panose="020B0503020000020004" pitchFamily="50" charset="-127"/>
              </a:rPr>
              <a:t> </a:t>
            </a:r>
            <a:r>
              <a:rPr lang="en-US" altLang="ko-KR" sz="1400" dirty="0" smtClean="0">
                <a:solidFill>
                  <a:srgbClr val="C00000"/>
                </a:solidFill>
                <a:latin typeface="맑은 고딕"/>
              </a:rPr>
              <a:t> </a:t>
            </a:r>
            <a:endParaRPr lang="en-US" altLang="ko-KR" sz="1400" dirty="0">
              <a:solidFill>
                <a:srgbClr val="0033CC"/>
              </a:solidFill>
              <a:latin typeface="맑은 고딕"/>
            </a:endParaRPr>
          </a:p>
        </p:txBody>
      </p:sp>
      <p:sp>
        <p:nvSpPr>
          <p:cNvPr id="18" name="모서리가 둥근 직사각형 17"/>
          <p:cNvSpPr/>
          <p:nvPr/>
        </p:nvSpPr>
        <p:spPr bwMode="auto">
          <a:xfrm>
            <a:off x="5652402" y="3694970"/>
            <a:ext cx="684417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+ </a:t>
            </a:r>
            <a:r>
              <a:rPr lang="en-US" altLang="ko-KR" sz="1400" dirty="0" err="1" smtClean="0">
                <a:solidFill>
                  <a:srgbClr val="0033CC"/>
                </a:solidFill>
                <a:latin typeface="맑은 고딕"/>
              </a:rPr>
              <a:t>ed</a:t>
            </a:r>
            <a:r>
              <a:rPr lang="en-US" altLang="ko-KR" sz="1400" dirty="0" smtClean="0">
                <a:solidFill>
                  <a:srgbClr val="C00000"/>
                </a:solidFill>
                <a:latin typeface="맑은 고딕"/>
              </a:rPr>
              <a:t> </a:t>
            </a:r>
            <a:endParaRPr lang="en-US" altLang="ko-KR" sz="1400" dirty="0">
              <a:solidFill>
                <a:srgbClr val="0033CC"/>
              </a:solidFill>
              <a:latin typeface="맑은 고딕"/>
            </a:endParaRP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6336839" y="3277123"/>
            <a:ext cx="827471" cy="4043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~</a:t>
            </a:r>
            <a:r>
              <a:rPr lang="ko-KR" altLang="en-US" sz="1400" dirty="0" smtClean="0">
                <a:solidFill>
                  <a:srgbClr val="0033CC"/>
                </a:solidFill>
                <a:latin typeface="맑은 고딕"/>
              </a:rPr>
              <a:t>하는</a:t>
            </a:r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  </a:t>
            </a:r>
            <a:endParaRPr lang="en-US" altLang="ko-KR" sz="1400" dirty="0">
              <a:solidFill>
                <a:srgbClr val="0033CC"/>
              </a:solidFill>
              <a:latin typeface="맑은 고딕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336817" y="3722681"/>
            <a:ext cx="827470" cy="4043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dirty="0" smtClean="0">
                <a:solidFill>
                  <a:srgbClr val="0033CC"/>
                </a:solidFill>
                <a:latin typeface="맑은 고딕"/>
              </a:rPr>
              <a:t>~</a:t>
            </a:r>
            <a:r>
              <a:rPr lang="ko-KR" altLang="en-US" sz="1400" dirty="0" smtClean="0">
                <a:solidFill>
                  <a:srgbClr val="0033CC"/>
                </a:solidFill>
                <a:latin typeface="맑은 고딕"/>
              </a:rPr>
              <a:t>되는</a:t>
            </a:r>
            <a:endParaRPr lang="en-US" altLang="ko-KR" sz="1400" dirty="0">
              <a:solidFill>
                <a:srgbClr val="0033CC"/>
              </a:solidFill>
              <a:latin typeface="맑은 고딕"/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4325343" y="2096005"/>
            <a:ext cx="0" cy="3024336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 bwMode="auto">
          <a:xfrm>
            <a:off x="7164310" y="3479293"/>
            <a:ext cx="1008113" cy="4043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b="1" dirty="0" smtClean="0">
                <a:solidFill>
                  <a:srgbClr val="0033CC"/>
                </a:solidFill>
                <a:latin typeface="맑은 고딕"/>
              </a:rPr>
              <a:t>+prep</a:t>
            </a:r>
            <a:r>
              <a:rPr lang="en-US" altLang="ko-KR" dirty="0" smtClean="0">
                <a:solidFill>
                  <a:srgbClr val="0033CC"/>
                </a:solidFill>
                <a:latin typeface="맑은 고딕"/>
              </a:rPr>
              <a:t>.</a:t>
            </a:r>
            <a:endParaRPr lang="en-US" altLang="ko-KR" dirty="0">
              <a:solidFill>
                <a:srgbClr val="0033CC"/>
              </a:solidFill>
              <a:latin typeface="맑은 고딕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335834" y="1340768"/>
            <a:ext cx="3921198" cy="64807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sz="2400" b="1" dirty="0" smtClean="0">
                <a:solidFill>
                  <a:srgbClr val="0033CC"/>
                </a:solidFill>
              </a:rPr>
              <a:t>명사 앞에서 수식하는 분사</a:t>
            </a:r>
            <a:r>
              <a:rPr lang="ko-KR" altLang="en-US" sz="2400" dirty="0" smtClean="0">
                <a:solidFill>
                  <a:prstClr val="black"/>
                </a:solidFill>
                <a:sym typeface="Malgun Gothic" panose="020B0503020000020004" pitchFamily="50" charset="-127"/>
              </a:rPr>
              <a:t> </a:t>
            </a:r>
            <a:r>
              <a:rPr lang="en-US" altLang="ko-KR" sz="2400" b="1" dirty="0" smtClean="0">
                <a:solidFill>
                  <a:srgbClr val="C00000"/>
                </a:solidFill>
              </a:rPr>
              <a:t> </a:t>
            </a:r>
            <a:endParaRPr lang="en-US" altLang="ko-KR" sz="2400" b="1" dirty="0">
              <a:solidFill>
                <a:srgbClr val="0033CC"/>
              </a:solidFill>
            </a:endParaRP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4300975" y="1340768"/>
            <a:ext cx="4071688" cy="64807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sz="2400" b="1" dirty="0" smtClean="0">
                <a:solidFill>
                  <a:srgbClr val="0033CC"/>
                </a:solidFill>
              </a:rPr>
              <a:t>명사 뒤에서 수식하는 분사</a:t>
            </a:r>
            <a:r>
              <a:rPr lang="ko-KR" altLang="en-US" sz="2400" dirty="0" smtClean="0">
                <a:solidFill>
                  <a:prstClr val="black"/>
                </a:solidFill>
                <a:sym typeface="Malgun Gothic" panose="020B0503020000020004" pitchFamily="50" charset="-127"/>
              </a:rPr>
              <a:t> </a:t>
            </a:r>
            <a:r>
              <a:rPr lang="en-US" altLang="ko-KR" sz="2400" b="1" dirty="0" smtClean="0">
                <a:solidFill>
                  <a:srgbClr val="C00000"/>
                </a:solidFill>
              </a:rPr>
              <a:t> </a:t>
            </a:r>
            <a:endParaRPr lang="en-US" altLang="ko-KR" sz="2400" b="1" dirty="0">
              <a:solidFill>
                <a:srgbClr val="0033CC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 bwMode="auto">
          <a:xfrm>
            <a:off x="4394657" y="2672045"/>
            <a:ext cx="1021785" cy="60507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2400" b="1" dirty="0" smtClean="0">
                <a:solidFill>
                  <a:srgbClr val="0033CC"/>
                </a:solidFill>
                <a:latin typeface="맑은 고딕"/>
              </a:rPr>
              <a:t>+</a:t>
            </a:r>
            <a:r>
              <a:rPr lang="ko-KR" altLang="en-US" sz="2000" b="1" dirty="0" smtClean="0">
                <a:solidFill>
                  <a:srgbClr val="0033CC"/>
                </a:solidFill>
              </a:rPr>
              <a:t>명사</a:t>
            </a:r>
            <a:r>
              <a:rPr lang="ko-KR" altLang="en-US" sz="2000" dirty="0" smtClean="0">
                <a:solidFill>
                  <a:prstClr val="black"/>
                </a:solidFill>
                <a:sym typeface="Malgun Gothic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2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2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altLang="ko-KR" sz="3600" b="1" dirty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1.  </a:t>
            </a:r>
            <a:r>
              <a:rPr lang="ko-KR" altLang="en-US" sz="3600" b="1" dirty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분사의 종류와 역할</a:t>
            </a:r>
            <a:endParaRPr lang="ko-KR" altLang="en-US" sz="3600" b="1" dirty="0"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B8702340-EB35-416E-994D-189C0FC72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866" y="1700816"/>
            <a:ext cx="7770620" cy="4302859"/>
          </a:xfrm>
        </p:spPr>
        <p:txBody>
          <a:bodyPr>
            <a:normAutofit/>
          </a:bodyPr>
          <a:lstStyle/>
          <a:p>
            <a:pPr marL="45706" indent="0">
              <a:buNone/>
            </a:pPr>
            <a:r>
              <a:rPr lang="ko-KR" altLang="en-US" sz="2800" dirty="0">
                <a:latin typeface="+mn-ea"/>
              </a:rPr>
              <a:t> </a:t>
            </a:r>
            <a:r>
              <a:rPr lang="ko-KR" altLang="en-US" sz="2000" b="1" dirty="0" smtClean="0">
                <a:solidFill>
                  <a:srgbClr val="0000FF"/>
                </a:solidFill>
                <a:latin typeface="+mn-ea"/>
              </a:rPr>
              <a:t>주격 </a:t>
            </a:r>
            <a:r>
              <a:rPr lang="ko-KR" altLang="en-US" sz="2000" b="1" dirty="0">
                <a:solidFill>
                  <a:srgbClr val="0000FF"/>
                </a:solidFill>
                <a:latin typeface="+mn-ea"/>
              </a:rPr>
              <a:t>보어로 쓰이는 분사 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</a:rPr>
              <a:t>: 2</a:t>
            </a:r>
            <a:r>
              <a:rPr lang="ko-KR" altLang="en-US" sz="2000" b="1" dirty="0">
                <a:solidFill>
                  <a:srgbClr val="0000FF"/>
                </a:solidFill>
                <a:latin typeface="+mn-ea"/>
              </a:rPr>
              <a:t>형식 동사 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</a:rPr>
              <a:t>+ </a:t>
            </a:r>
            <a:r>
              <a:rPr lang="ko-KR" altLang="en-US" sz="2000" b="1" dirty="0">
                <a:solidFill>
                  <a:srgbClr val="0000FF"/>
                </a:solidFill>
                <a:latin typeface="+mn-ea"/>
              </a:rPr>
              <a:t>분사</a:t>
            </a:r>
            <a:endParaRPr lang="en-US" altLang="ko-KR" sz="2000" b="1" dirty="0">
              <a:solidFill>
                <a:srgbClr val="0000FF"/>
              </a:solidFill>
              <a:latin typeface="+mn-ea"/>
            </a:endParaRPr>
          </a:p>
          <a:p>
            <a:pPr marL="45706" indent="0">
              <a:buNone/>
            </a:pPr>
            <a:r>
              <a:rPr lang="en-US" altLang="ko-KR" sz="1800" dirty="0">
                <a:latin typeface="+mn-ea"/>
              </a:rPr>
              <a:t> 1. The proposal regarding the joint venture </a:t>
            </a:r>
            <a:r>
              <a:rPr lang="en-US" altLang="ko-KR" sz="1800" dirty="0" smtClean="0">
                <a:latin typeface="+mn-ea"/>
              </a:rPr>
              <a:t>remains [</a:t>
            </a:r>
            <a:r>
              <a:rPr lang="en-US" altLang="ko-KR" sz="1800" dirty="0">
                <a:latin typeface="+mn-ea"/>
              </a:rPr>
              <a:t>unchanging / unchanged</a:t>
            </a:r>
            <a:r>
              <a:rPr lang="en-US" altLang="ko-KR" sz="1800" dirty="0" smtClean="0">
                <a:latin typeface="+mn-ea"/>
              </a:rPr>
              <a:t>]. </a:t>
            </a:r>
            <a:endParaRPr lang="en-US" altLang="ko-KR" sz="1800" dirty="0">
              <a:latin typeface="+mn-ea"/>
            </a:endParaRPr>
          </a:p>
          <a:p>
            <a:pPr marL="45706" indent="0">
              <a:buNone/>
            </a:pPr>
            <a:endParaRPr lang="en-US" altLang="ko-KR" sz="2000" dirty="0" smtClean="0">
              <a:latin typeface="+mn-ea"/>
            </a:endParaRPr>
          </a:p>
          <a:p>
            <a:pPr marL="45706" indent="0">
              <a:buNone/>
            </a:pPr>
            <a:endParaRPr lang="en-US" altLang="ko-KR" sz="2000" dirty="0">
              <a:latin typeface="+mn-ea"/>
            </a:endParaRPr>
          </a:p>
          <a:p>
            <a:pPr marL="45706" indent="0">
              <a:buNone/>
            </a:pPr>
            <a:endParaRPr lang="en-US" altLang="ko-KR" sz="2000" dirty="0">
              <a:latin typeface="+mn-ea"/>
            </a:endParaRPr>
          </a:p>
          <a:p>
            <a:pPr marL="45706" indent="0">
              <a:buNone/>
            </a:pPr>
            <a:r>
              <a:rPr lang="ko-KR" altLang="en-US" sz="2000" b="1" dirty="0">
                <a:solidFill>
                  <a:srgbClr val="0000FF"/>
                </a:solidFill>
                <a:latin typeface="+mn-ea"/>
              </a:rPr>
              <a:t>목적격 보어로 쓰이는 분사 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</a:rPr>
              <a:t>: 5</a:t>
            </a:r>
            <a:r>
              <a:rPr lang="ko-KR" altLang="en-US" sz="2000" b="1" dirty="0">
                <a:solidFill>
                  <a:srgbClr val="0000FF"/>
                </a:solidFill>
                <a:latin typeface="+mn-ea"/>
              </a:rPr>
              <a:t>형식 동사 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</a:rPr>
              <a:t>+ </a:t>
            </a:r>
            <a:r>
              <a:rPr lang="ko-KR" altLang="en-US" sz="2000" b="1" dirty="0">
                <a:solidFill>
                  <a:srgbClr val="0000FF"/>
                </a:solidFill>
                <a:latin typeface="+mn-ea"/>
              </a:rPr>
              <a:t>목적어 </a:t>
            </a:r>
            <a:r>
              <a:rPr lang="en-US" altLang="ko-KR" sz="2000" b="1" dirty="0">
                <a:solidFill>
                  <a:srgbClr val="0000FF"/>
                </a:solidFill>
                <a:latin typeface="+mn-ea"/>
              </a:rPr>
              <a:t>+ </a:t>
            </a:r>
            <a:r>
              <a:rPr lang="ko-KR" altLang="en-US" sz="2000" b="1" dirty="0">
                <a:solidFill>
                  <a:srgbClr val="0000FF"/>
                </a:solidFill>
                <a:latin typeface="+mn-ea"/>
              </a:rPr>
              <a:t>분사</a:t>
            </a:r>
            <a:endParaRPr lang="en-US" altLang="ko-KR" sz="2000" b="1" dirty="0">
              <a:solidFill>
                <a:srgbClr val="0000FF"/>
              </a:solidFill>
              <a:latin typeface="+mn-ea"/>
            </a:endParaRPr>
          </a:p>
          <a:p>
            <a:pPr marL="45706" indent="0">
              <a:buNone/>
            </a:pPr>
            <a:r>
              <a:rPr lang="en-US" altLang="ko-KR" sz="2000" dirty="0">
                <a:latin typeface="+mn-ea"/>
              </a:rPr>
              <a:t> 2. We need to keep our customers [informing / informed] </a:t>
            </a:r>
            <a:r>
              <a:rPr lang="en-US" altLang="ko-KR" sz="2000" dirty="0" smtClean="0">
                <a:latin typeface="+mn-ea"/>
              </a:rPr>
              <a:t>of</a:t>
            </a:r>
            <a:endParaRPr lang="en-US" altLang="ko-KR" sz="2000" dirty="0" smtClean="0">
              <a:latin typeface="+mn-ea"/>
            </a:endParaRPr>
          </a:p>
          <a:p>
            <a:pPr marL="45706" indent="0">
              <a:buNone/>
            </a:pPr>
            <a:endParaRPr lang="en-US" altLang="ko-KR" sz="2000" dirty="0" smtClean="0">
              <a:latin typeface="+mn-ea"/>
            </a:endParaRPr>
          </a:p>
          <a:p>
            <a:pPr marL="45706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product </a:t>
            </a:r>
            <a:r>
              <a:rPr lang="en-US" altLang="ko-KR" sz="2000" dirty="0" smtClean="0">
                <a:latin typeface="+mn-ea"/>
              </a:rPr>
              <a:t>developments </a:t>
            </a:r>
            <a:r>
              <a:rPr lang="en-US" altLang="ko-KR" sz="2000" dirty="0">
                <a:latin typeface="+mn-ea"/>
              </a:rPr>
              <a:t>and special offers.</a:t>
            </a: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xmlns="" id="{642905E2-3B41-4D31-8269-36C06EE799F7}"/>
              </a:ext>
            </a:extLst>
          </p:cNvPr>
          <p:cNvSpPr/>
          <p:nvPr/>
        </p:nvSpPr>
        <p:spPr>
          <a:xfrm>
            <a:off x="909545" y="2507656"/>
            <a:ext cx="1080401" cy="5040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latinLnBrk="0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xmlns="" id="{E444E934-5A4E-48DE-BF87-E9FCF34D9DEF}"/>
              </a:ext>
            </a:extLst>
          </p:cNvPr>
          <p:cNvSpPr/>
          <p:nvPr/>
        </p:nvSpPr>
        <p:spPr>
          <a:xfrm>
            <a:off x="6660231" y="4293096"/>
            <a:ext cx="903754" cy="5040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latinLnBrk="0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14D784BF-A853-4991-8765-51C5950DB3AD}"/>
              </a:ext>
            </a:extLst>
          </p:cNvPr>
          <p:cNvCxnSpPr>
            <a:cxnSpLocks/>
          </p:cNvCxnSpPr>
          <p:nvPr/>
        </p:nvCxnSpPr>
        <p:spPr>
          <a:xfrm>
            <a:off x="5642186" y="2504315"/>
            <a:ext cx="70226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xmlns="" id="{3C81BF61-7CC2-44FC-B53E-7D156EEF0523}"/>
              </a:ext>
            </a:extLst>
          </p:cNvPr>
          <p:cNvCxnSpPr>
            <a:cxnSpLocks/>
          </p:cNvCxnSpPr>
          <p:nvPr/>
        </p:nvCxnSpPr>
        <p:spPr>
          <a:xfrm>
            <a:off x="2786805" y="4581128"/>
            <a:ext cx="43216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466475" y="980728"/>
            <a:ext cx="886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06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en-US" altLang="ko-KR" sz="2800" dirty="0" smtClean="0">
                <a:solidFill>
                  <a:prstClr val="black"/>
                </a:solidFill>
                <a:latin typeface="맑은 고딕"/>
              </a:rPr>
              <a:t>Q. 2</a:t>
            </a:r>
            <a:endParaRPr lang="en-US" altLang="ko-KR" sz="2800" dirty="0">
              <a:solidFill>
                <a:prstClr val="black"/>
              </a:solidFill>
              <a:latin typeface="맑은 고딕"/>
            </a:endParaRPr>
          </a:p>
        </p:txBody>
      </p:sp>
      <p:cxnSp>
        <p:nvCxnSpPr>
          <p:cNvPr id="12" name="직선 연결선 11"/>
          <p:cNvCxnSpPr/>
          <p:nvPr/>
        </p:nvCxnSpPr>
        <p:spPr bwMode="auto">
          <a:xfrm flipH="1">
            <a:off x="2633794" y="2237307"/>
            <a:ext cx="117096" cy="322456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직선 연결선 12"/>
          <p:cNvCxnSpPr/>
          <p:nvPr/>
        </p:nvCxnSpPr>
        <p:spPr bwMode="auto">
          <a:xfrm flipH="1">
            <a:off x="5500987" y="2253044"/>
            <a:ext cx="117096" cy="322456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모서리가 둥근 직사각형 13"/>
          <p:cNvSpPr/>
          <p:nvPr/>
        </p:nvSpPr>
        <p:spPr bwMode="auto">
          <a:xfrm>
            <a:off x="5473209" y="2559797"/>
            <a:ext cx="1187022" cy="3628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b="1" dirty="0" smtClean="0">
                <a:solidFill>
                  <a:srgbClr val="0000FF"/>
                </a:solidFill>
                <a:sym typeface="Malgun Gothic" panose="020B0503020000020004" pitchFamily="50" charset="-127"/>
              </a:rPr>
              <a:t>~</a:t>
            </a:r>
            <a:r>
              <a:rPr lang="ko-KR" altLang="en-US" sz="1400" b="1" dirty="0" smtClean="0">
                <a:solidFill>
                  <a:srgbClr val="0000FF"/>
                </a:solidFill>
                <a:sym typeface="Malgun Gothic" panose="020B0503020000020004" pitchFamily="50" charset="-127"/>
              </a:rPr>
              <a:t>한 상태다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2298077" y="2609798"/>
            <a:ext cx="1409619" cy="342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b="1" dirty="0" smtClean="0">
                <a:solidFill>
                  <a:srgbClr val="0000FF"/>
                </a:solidFill>
              </a:rPr>
              <a:t>S: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기획안이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6660231" y="2504315"/>
            <a:ext cx="1477093" cy="33890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sz="1400" b="1" dirty="0" smtClean="0">
                <a:solidFill>
                  <a:srgbClr val="0000FF"/>
                </a:solidFill>
              </a:rPr>
              <a:t>변경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하지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않는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755577" y="2950352"/>
            <a:ext cx="1456536" cy="3628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sz="1400" b="1" dirty="0" smtClean="0">
                <a:solidFill>
                  <a:srgbClr val="0000FF"/>
                </a:solidFill>
              </a:rPr>
              <a:t>변경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되지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않은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sp>
        <p:nvSpPr>
          <p:cNvPr id="18" name="곱셈 기호 17"/>
          <p:cNvSpPr/>
          <p:nvPr/>
        </p:nvSpPr>
        <p:spPr bwMode="auto">
          <a:xfrm>
            <a:off x="6753250" y="2542137"/>
            <a:ext cx="1005951" cy="360040"/>
          </a:xfrm>
          <a:prstGeom prst="mathMultiply">
            <a:avLst/>
          </a:prstGeom>
          <a:solidFill>
            <a:srgbClr val="0000FF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1665977" y="4631812"/>
            <a:ext cx="2241655" cy="3628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b="1" dirty="0" smtClean="0">
                <a:solidFill>
                  <a:srgbClr val="0000FF"/>
                </a:solidFill>
                <a:sym typeface="Malgun Gothic" panose="020B0503020000020004" pitchFamily="50" charset="-127"/>
              </a:rPr>
              <a:t>~</a:t>
            </a:r>
            <a:r>
              <a:rPr lang="ko-KR" altLang="en-US" sz="1400" b="1" dirty="0" smtClean="0">
                <a:solidFill>
                  <a:srgbClr val="0000FF"/>
                </a:solidFill>
                <a:sym typeface="Malgun Gothic" panose="020B0503020000020004" pitchFamily="50" charset="-127"/>
              </a:rPr>
              <a:t>하는 상태로 유지하다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xmlns="" id="{3C81BF61-7CC2-44FC-B53E-7D156EEF0523}"/>
              </a:ext>
            </a:extLst>
          </p:cNvPr>
          <p:cNvCxnSpPr>
            <a:cxnSpLocks/>
          </p:cNvCxnSpPr>
          <p:nvPr/>
        </p:nvCxnSpPr>
        <p:spPr>
          <a:xfrm flipV="1">
            <a:off x="1229146" y="2464509"/>
            <a:ext cx="1391593" cy="170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3C81BF61-7CC2-44FC-B53E-7D156EEF0523}"/>
              </a:ext>
            </a:extLst>
          </p:cNvPr>
          <p:cNvCxnSpPr>
            <a:cxnSpLocks/>
          </p:cNvCxnSpPr>
          <p:nvPr/>
        </p:nvCxnSpPr>
        <p:spPr>
          <a:xfrm>
            <a:off x="3416859" y="4581128"/>
            <a:ext cx="162948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모서리가 둥근 직사각형 26"/>
          <p:cNvSpPr/>
          <p:nvPr/>
        </p:nvSpPr>
        <p:spPr bwMode="auto">
          <a:xfrm>
            <a:off x="3921616" y="4611865"/>
            <a:ext cx="1396467" cy="33327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400" b="1" dirty="0">
                <a:solidFill>
                  <a:srgbClr val="0000FF"/>
                </a:solidFill>
              </a:rPr>
              <a:t>O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: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고객들에게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  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sp>
        <p:nvSpPr>
          <p:cNvPr id="28" name="모서리가 둥근 직사각형 27"/>
          <p:cNvSpPr/>
          <p:nvPr/>
        </p:nvSpPr>
        <p:spPr bwMode="auto">
          <a:xfrm>
            <a:off x="5318083" y="4585095"/>
            <a:ext cx="1342165" cy="33890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sz="1400" b="1" dirty="0" smtClean="0">
                <a:solidFill>
                  <a:srgbClr val="0000FF"/>
                </a:solidFill>
              </a:rPr>
              <a:t>정보를 주는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 bwMode="auto">
          <a:xfrm>
            <a:off x="6743018" y="4725695"/>
            <a:ext cx="1232247" cy="33890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sz="1400" b="1" dirty="0" smtClean="0">
                <a:solidFill>
                  <a:srgbClr val="0000FF"/>
                </a:solidFill>
              </a:rPr>
              <a:t>정보를 받는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sp>
        <p:nvSpPr>
          <p:cNvPr id="30" name="곱셈 기호 29"/>
          <p:cNvSpPr/>
          <p:nvPr/>
        </p:nvSpPr>
        <p:spPr bwMode="auto">
          <a:xfrm>
            <a:off x="5338513" y="4585095"/>
            <a:ext cx="1005951" cy="360040"/>
          </a:xfrm>
          <a:prstGeom prst="mathMultiply">
            <a:avLst/>
          </a:prstGeom>
          <a:solidFill>
            <a:srgbClr val="0000FF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 bwMode="auto">
          <a:xfrm>
            <a:off x="1165021" y="5409910"/>
            <a:ext cx="3746253" cy="38275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ko-KR" altLang="en-US" sz="1400" b="1" dirty="0" smtClean="0">
                <a:solidFill>
                  <a:srgbClr val="0000FF"/>
                </a:solidFill>
              </a:rPr>
              <a:t>제품 개발이나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특가 제공 상품에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대해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 bwMode="auto">
          <a:xfrm>
            <a:off x="4929710" y="1503948"/>
            <a:ext cx="2829474" cy="36107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latinLnBrk="0"/>
            <a:r>
              <a:rPr lang="en-US" altLang="ko-KR" sz="1600" b="1" dirty="0">
                <a:solidFill>
                  <a:srgbClr val="0000FF"/>
                </a:solidFill>
                <a:latin typeface="맑은 고딕"/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</a:rPr>
              <a:t>대기업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과 합작 투자에 관한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xmlns="" id="{3C81BF61-7CC2-44FC-B53E-7D156EEF0523}"/>
              </a:ext>
            </a:extLst>
          </p:cNvPr>
          <p:cNvCxnSpPr>
            <a:cxnSpLocks/>
          </p:cNvCxnSpPr>
          <p:nvPr/>
        </p:nvCxnSpPr>
        <p:spPr>
          <a:xfrm>
            <a:off x="3843081" y="2525043"/>
            <a:ext cx="1657906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418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115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ko-KR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</a:t>
            </a:r>
            <a:r>
              <a:rPr lang="ko-KR" altLang="en-US" sz="32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현재 분사  </a:t>
            </a:r>
            <a:r>
              <a:rPr lang="en-US" altLang="ko-KR" sz="32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vs. </a:t>
            </a:r>
            <a:r>
              <a:rPr lang="ko-KR" altLang="en-US" sz="3200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과거 분사</a:t>
            </a:r>
            <a:endParaRPr lang="ko-KR" altLang="en-US" sz="3200" b="1" dirty="0">
              <a:solidFill>
                <a:srgbClr val="0000FF"/>
              </a:solidFill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66474" y="1031798"/>
            <a:ext cx="918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06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ko-KR" altLang="en-US" sz="2400" dirty="0" smtClean="0">
                <a:solidFill>
                  <a:prstClr val="black"/>
                </a:solidFill>
                <a:latin typeface="맑은 고딕"/>
              </a:rPr>
              <a:t>참고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graphicFrame>
        <p:nvGraphicFramePr>
          <p:cNvPr id="16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545161"/>
              </p:ext>
            </p:extLst>
          </p:nvPr>
        </p:nvGraphicFramePr>
        <p:xfrm>
          <a:off x="539552" y="1556792"/>
          <a:ext cx="7632848" cy="3347784"/>
        </p:xfrm>
        <a:graphic>
          <a:graphicData uri="http://schemas.openxmlformats.org/drawingml/2006/table">
            <a:tbl>
              <a:tblPr firstRow="1" bandRow="1"/>
              <a:tblGrid>
                <a:gridCol w="2087725">
                  <a:extLst>
                    <a:ext uri="{9D8B030D-6E8A-4147-A177-3AD203B41FA5}">
                      <a16:colId xmlns:a16="http://schemas.microsoft.com/office/drawing/2014/main" xmlns="" val="1224369777"/>
                    </a:ext>
                  </a:extLst>
                </a:gridCol>
                <a:gridCol w="1836682"/>
                <a:gridCol w="1188161">
                  <a:extLst>
                    <a:ext uri="{9D8B030D-6E8A-4147-A177-3AD203B41FA5}">
                      <a16:colId xmlns:a16="http://schemas.microsoft.com/office/drawing/2014/main" xmlns="" val="1959426203"/>
                    </a:ext>
                  </a:extLst>
                </a:gridCol>
                <a:gridCol w="2520280"/>
              </a:tblGrid>
              <a:tr h="642447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1" dirty="0" smtClean="0">
                          <a:solidFill>
                            <a:srgbClr val="0000FF"/>
                          </a:solidFill>
                          <a:latin typeface="맑은 고딕"/>
                        </a:rPr>
                        <a:t>빈 출 어휘</a:t>
                      </a:r>
                      <a:r>
                        <a:rPr lang="en-US" altLang="ko-KR" sz="2800" b="1" dirty="0" smtClean="0">
                          <a:solidFill>
                            <a:srgbClr val="0000FF"/>
                          </a:solidFill>
                          <a:latin typeface="맑은 고딕"/>
                        </a:rPr>
                        <a:t> </a:t>
                      </a:r>
                      <a:r>
                        <a:rPr lang="ko-KR" altLang="en-US" sz="2800" b="1" dirty="0" smtClean="0">
                          <a:solidFill>
                            <a:srgbClr val="0000FF"/>
                          </a:solidFill>
                          <a:latin typeface="맑은 고딕"/>
                        </a:rPr>
                        <a:t> </a:t>
                      </a:r>
                      <a:r>
                        <a:rPr lang="ko-KR" alt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98" marR="68598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6381054"/>
                  </a:ext>
                </a:extLst>
              </a:tr>
              <a:tr h="50968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latinLnBrk="1"/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Leading</a:t>
                      </a:r>
                      <a:r>
                        <a:rPr lang="ko-KR" altLang="en-US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led</a:t>
                      </a:r>
                      <a:endParaRPr lang="ko-KR" altLang="en-US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272022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promising</a:t>
                      </a:r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promised</a:t>
                      </a:r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Rewarding</a:t>
                      </a:r>
                      <a:r>
                        <a:rPr lang="ko-KR" altLang="en-US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rewarded</a:t>
                      </a:r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7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existing</a:t>
                      </a:r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existed</a:t>
                      </a:r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7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missing</a:t>
                      </a:r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missed</a:t>
                      </a:r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745013" y="2184105"/>
            <a:ext cx="2417606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FF0000"/>
                </a:solidFill>
                <a:latin typeface="맑은 고딕"/>
              </a:rPr>
              <a:t>선도하는</a:t>
            </a:r>
            <a:r>
              <a:rPr lang="en-US" altLang="ko-KR" b="1" dirty="0" smtClean="0">
                <a:solidFill>
                  <a:srgbClr val="FF0000"/>
                </a:solidFill>
                <a:latin typeface="맑은 고딕"/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  <a:latin typeface="맑은 고딕"/>
              </a:rPr>
              <a:t>일류의 </a:t>
            </a:r>
            <a:r>
              <a:rPr lang="en-US" altLang="ko-KR" b="1" dirty="0" smtClean="0">
                <a:solidFill>
                  <a:srgbClr val="FF0000"/>
                </a:solidFill>
                <a:latin typeface="맑은 고딕"/>
              </a:rPr>
              <a:t> </a:t>
            </a: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18" name="모서리가 둥근 직사각형 17"/>
          <p:cNvSpPr/>
          <p:nvPr/>
        </p:nvSpPr>
        <p:spPr bwMode="auto">
          <a:xfrm>
            <a:off x="6003751" y="2176818"/>
            <a:ext cx="1530505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이끌어진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1907724" y="2761266"/>
            <a:ext cx="2286155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전도유망한</a:t>
            </a: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, </a:t>
            </a:r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희망찬</a:t>
            </a: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   </a:t>
            </a:r>
            <a:r>
              <a:rPr lang="en-US" altLang="ko-KR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012160" y="2761266"/>
            <a:ext cx="1530505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약속된</a:t>
            </a: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 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2056385" y="3412389"/>
            <a:ext cx="1530505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보람된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6084168" y="3282090"/>
            <a:ext cx="1530505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보상받은</a:t>
            </a: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1600915" y="3919618"/>
            <a:ext cx="2561723" cy="4625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기존의</a:t>
            </a: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, </a:t>
            </a:r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현재 사용되는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5571498" y="3861048"/>
            <a:ext cx="2312870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존재하는</a:t>
            </a: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, </a:t>
            </a:r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현존하는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1745014" y="4577020"/>
            <a:ext cx="1530505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분실된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6" name="모서리가 둥근 직사각형 25"/>
          <p:cNvSpPr/>
          <p:nvPr/>
        </p:nvSpPr>
        <p:spPr bwMode="auto">
          <a:xfrm>
            <a:off x="5577010" y="4364774"/>
            <a:ext cx="2307358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놓친</a:t>
            </a: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, </a:t>
            </a:r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손실된</a:t>
            </a: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   </a:t>
            </a:r>
            <a:r>
              <a:rPr lang="en-US" altLang="ko-KR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7" name="갈매기형 수장 26"/>
          <p:cNvSpPr/>
          <p:nvPr/>
        </p:nvSpPr>
        <p:spPr bwMode="auto">
          <a:xfrm>
            <a:off x="4067945" y="2418568"/>
            <a:ext cx="420866" cy="2108991"/>
          </a:xfrm>
          <a:prstGeom prst="chevron">
            <a:avLst/>
          </a:prstGeom>
          <a:solidFill>
            <a:srgbClr val="0000C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 bwMode="auto">
          <a:xfrm>
            <a:off x="1384814" y="1031753"/>
            <a:ext cx="6149441" cy="50405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sz="2400" b="1" dirty="0" err="1" smtClean="0">
                <a:solidFill>
                  <a:srgbClr val="C00000"/>
                </a:solidFill>
                <a:latin typeface="맑은 고딕"/>
              </a:rPr>
              <a:t>토익에서</a:t>
            </a:r>
            <a:r>
              <a:rPr lang="ko-KR" altLang="en-US" sz="2400" b="1" dirty="0" smtClean="0">
                <a:solidFill>
                  <a:srgbClr val="C00000"/>
                </a:solidFill>
                <a:latin typeface="맑은 고딕"/>
              </a:rPr>
              <a:t> </a:t>
            </a:r>
            <a:r>
              <a:rPr lang="en-US" altLang="ko-KR" sz="2400" b="1" dirty="0" err="1" smtClean="0">
                <a:solidFill>
                  <a:srgbClr val="C00000"/>
                </a:solidFill>
                <a:latin typeface="맑은 고딕"/>
              </a:rPr>
              <a:t>ing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</a:t>
            </a:r>
            <a:r>
              <a:rPr lang="ko-KR" altLang="en-US" sz="2400" b="1" dirty="0" smtClean="0">
                <a:solidFill>
                  <a:srgbClr val="C00000"/>
                </a:solidFill>
                <a:latin typeface="맑은 고딕"/>
              </a:rPr>
              <a:t>형 분사가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</a:t>
            </a:r>
            <a:r>
              <a:rPr lang="ko-KR" altLang="en-US" sz="2400" b="1" dirty="0" smtClean="0">
                <a:solidFill>
                  <a:srgbClr val="C00000"/>
                </a:solidFill>
                <a:latin typeface="맑은 고딕"/>
              </a:rPr>
              <a:t>우세하는 어휘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9" name="모서리가 둥근 직사각형 28"/>
          <p:cNvSpPr/>
          <p:nvPr/>
        </p:nvSpPr>
        <p:spPr bwMode="auto">
          <a:xfrm>
            <a:off x="1384835" y="5157192"/>
            <a:ext cx="5851481" cy="4320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en-US" altLang="ko-KR" sz="2400" b="1" dirty="0" err="1" smtClean="0">
                <a:solidFill>
                  <a:srgbClr val="C00000"/>
                </a:solidFill>
                <a:latin typeface="맑은 고딕"/>
              </a:rPr>
              <a:t>Ing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</a:t>
            </a:r>
            <a:r>
              <a:rPr lang="ko-KR" altLang="en-US" sz="2400" b="1" dirty="0" smtClean="0">
                <a:solidFill>
                  <a:srgbClr val="C00000"/>
                </a:solidFill>
                <a:latin typeface="맑은 고딕"/>
              </a:rPr>
              <a:t>형 분사가 이기는 경우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,</a:t>
            </a:r>
            <a:r>
              <a:rPr lang="ko-KR" altLang="en-US" sz="2400" b="1" dirty="0" smtClean="0">
                <a:solidFill>
                  <a:srgbClr val="C00000"/>
                </a:solidFill>
                <a:latin typeface="맑은 고딕"/>
              </a:rPr>
              <a:t> 암기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!</a:t>
            </a:r>
            <a:r>
              <a:rPr lang="ko-KR" altLang="en-US" sz="2400" b="1" dirty="0" smtClean="0">
                <a:solidFill>
                  <a:srgbClr val="C00000"/>
                </a:solidFill>
                <a:latin typeface="맑은 고딕"/>
              </a:rPr>
              <a:t> 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/>
              </a:rPr>
              <a:t>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0790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ko-KR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  <a:latin typeface="Malgun Gothic" panose="020B0503020000020004" pitchFamily="50" charset="-127"/>
                <a:ea typeface="Malgun Gothic" panose="020B0503020000020004" pitchFamily="50" charset="-127"/>
                <a:sym typeface="Malgun Gothic" panose="020B0503020000020004" pitchFamily="50" charset="-127"/>
              </a:rPr>
              <a:t>분사구문</a:t>
            </a:r>
            <a:endParaRPr lang="ko-KR" altLang="en-US" b="1" dirty="0">
              <a:solidFill>
                <a:srgbClr val="0000FF"/>
              </a:solidFill>
              <a:latin typeface="Malgun Gothic" panose="020B0503020000020004" pitchFamily="50" charset="-127"/>
              <a:ea typeface="Malgun Gothic" panose="020B0503020000020004" pitchFamily="50" charset="-127"/>
              <a:sym typeface="Malgun Gothic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83959" y="1224291"/>
            <a:ext cx="4168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ko-KR" altLang="en-US" sz="2800" b="1" dirty="0">
                <a:solidFill>
                  <a:srgbClr val="0000FF"/>
                </a:solidFill>
                <a:latin typeface="맑은 고딕"/>
              </a:rPr>
              <a:t>출제 </a:t>
            </a:r>
            <a:r>
              <a:rPr lang="ko-KR" altLang="en-US" sz="2800" b="1" dirty="0" smtClean="0">
                <a:solidFill>
                  <a:srgbClr val="0000FF"/>
                </a:solidFill>
                <a:latin typeface="맑은 고딕"/>
              </a:rPr>
              <a:t>포인트 </a:t>
            </a:r>
            <a:r>
              <a:rPr lang="en-US" altLang="ko-KR" sz="2800" b="1" dirty="0" smtClean="0">
                <a:solidFill>
                  <a:srgbClr val="0000FF"/>
                </a:solidFill>
                <a:latin typeface="맑은 고딕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맑은 고딕"/>
            </a:endParaRPr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549665"/>
              </p:ext>
            </p:extLst>
          </p:nvPr>
        </p:nvGraphicFramePr>
        <p:xfrm>
          <a:off x="539552" y="1720488"/>
          <a:ext cx="6624736" cy="3920088"/>
        </p:xfrm>
        <a:graphic>
          <a:graphicData uri="http://schemas.openxmlformats.org/drawingml/2006/table">
            <a:tbl>
              <a:tblPr firstRow="1" bandRow="1"/>
              <a:tblGrid>
                <a:gridCol w="2497235">
                  <a:extLst>
                    <a:ext uri="{9D8B030D-6E8A-4147-A177-3AD203B41FA5}">
                      <a16:colId xmlns="" xmlns:a16="http://schemas.microsoft.com/office/drawing/2014/main" val="1224369777"/>
                    </a:ext>
                  </a:extLst>
                </a:gridCol>
                <a:gridCol w="4127501">
                  <a:extLst>
                    <a:ext uri="{9D8B030D-6E8A-4147-A177-3AD203B41FA5}">
                      <a16:colId xmlns="" xmlns:a16="http://schemas.microsoft.com/office/drawing/2014/main" val="1959426203"/>
                    </a:ext>
                  </a:extLst>
                </a:gridCol>
              </a:tblGrid>
              <a:tr h="478751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tx1"/>
                          </a:solidFill>
                        </a:rPr>
                        <a:t>분사 구문의  형태 </a:t>
                      </a:r>
                      <a:endParaRPr lang="ko-KR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98" marR="68598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6381054"/>
                  </a:ext>
                </a:extLst>
              </a:tr>
              <a:tr h="60136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+mn-ea"/>
                        </a:rPr>
                        <a:t>~</a:t>
                      </a:r>
                      <a:r>
                        <a:rPr lang="en-US" altLang="ko-KR" sz="1800" dirty="0" err="1" smtClean="0">
                          <a:latin typeface="+mn-ea"/>
                        </a:rPr>
                        <a:t>ing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주절의 </a:t>
                      </a:r>
                      <a:r>
                        <a:rPr lang="ko-KR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주어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와 </a:t>
                      </a:r>
                      <a:r>
                        <a:rPr lang="ko-KR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능동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관계</a:t>
                      </a:r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: ~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하는 </a:t>
                      </a:r>
                      <a:r>
                        <a:rPr lang="ko-KR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주어</a:t>
                      </a:r>
                      <a:endParaRPr lang="ko-KR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272022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  <a:latin typeface="+mn-ea"/>
                        </a:rPr>
                        <a:t>~</a:t>
                      </a:r>
                      <a:r>
                        <a:rPr lang="en-US" altLang="ko-KR" sz="1800" dirty="0" err="1" smtClean="0">
                          <a:latin typeface="+mn-ea"/>
                        </a:rPr>
                        <a:t>p.p</a:t>
                      </a:r>
                      <a:endParaRPr lang="ko-KR" altLang="en-US" sz="18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</a:rPr>
                        <a:t>주절의 </a:t>
                      </a:r>
                      <a:r>
                        <a:rPr lang="ko-KR" altLang="en-US" sz="1800" b="1" dirty="0" smtClean="0">
                          <a:solidFill>
                            <a:srgbClr val="C00000"/>
                          </a:solidFill>
                        </a:rPr>
                        <a:t>주어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</a:rPr>
                        <a:t>와 </a:t>
                      </a:r>
                      <a:r>
                        <a:rPr lang="ko-KR" altLang="en-US" sz="1800" b="1" dirty="0" smtClean="0">
                          <a:solidFill>
                            <a:srgbClr val="C00000"/>
                          </a:solidFill>
                        </a:rPr>
                        <a:t>수동</a:t>
                      </a:r>
                      <a:r>
                        <a:rPr lang="ko-KR" altLang="en-US" sz="1800" b="1" dirty="0" smtClean="0">
                          <a:solidFill>
                            <a:srgbClr val="0000FF"/>
                          </a:solidFill>
                        </a:rPr>
                        <a:t>관계</a:t>
                      </a:r>
                      <a:r>
                        <a:rPr lang="en-US" altLang="ko-KR" sz="1800" b="1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en-US" altLang="ko-KR" sz="1800" b="1" dirty="0" smtClean="0">
                          <a:solidFill>
                            <a:srgbClr val="C00000"/>
                          </a:solidFill>
                        </a:rPr>
                        <a:t>~</a:t>
                      </a:r>
                      <a:r>
                        <a:rPr lang="ko-KR" altLang="en-US" sz="1800" b="1" dirty="0" smtClean="0">
                          <a:solidFill>
                            <a:srgbClr val="C00000"/>
                          </a:solidFill>
                        </a:rPr>
                        <a:t>된 주어</a:t>
                      </a:r>
                      <a:endParaRPr lang="ko-KR" altLang="en-US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latinLnBrk="1"/>
                      <a:endParaRPr lang="ko-KR" alt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80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+mn-ea"/>
                        </a:rPr>
                        <a:t>Having p.p.~ </a:t>
                      </a:r>
                    </a:p>
                    <a:p>
                      <a:pPr latinLnBrk="1"/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주절의 </a:t>
                      </a:r>
                      <a:r>
                        <a:rPr lang="ko-KR" altLang="en-US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주어</a:t>
                      </a:r>
                      <a:r>
                        <a:rPr lang="ko-KR" altLang="en-US" b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와 </a:t>
                      </a:r>
                      <a:r>
                        <a:rPr lang="ko-KR" altLang="en-US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능동</a:t>
                      </a:r>
                      <a:r>
                        <a:rPr lang="ko-KR" altLang="en-US" b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관계</a:t>
                      </a:r>
                      <a:endParaRPr lang="en-US" altLang="ko-KR" b="0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solidFill>
                            <a:srgbClr val="0000FF"/>
                          </a:solidFill>
                        </a:rPr>
                        <a:t>주절의 시제보다 </a:t>
                      </a:r>
                      <a:r>
                        <a:rPr lang="ko-KR" altLang="en-US" sz="2000" b="1" dirty="0" smtClean="0">
                          <a:solidFill>
                            <a:srgbClr val="C00000"/>
                          </a:solidFill>
                        </a:rPr>
                        <a:t>먼저 발생</a:t>
                      </a:r>
                    </a:p>
                    <a:p>
                      <a:pPr latinLnBrk="1"/>
                      <a:r>
                        <a:rPr lang="en-US" altLang="ko-KR" b="1" dirty="0" smtClean="0">
                          <a:solidFill>
                            <a:srgbClr val="0000FF"/>
                          </a:solidFill>
                        </a:rPr>
                        <a:t>~ </a:t>
                      </a:r>
                      <a:r>
                        <a:rPr lang="ko-KR" altLang="en-US" b="1" dirty="0" smtClean="0">
                          <a:solidFill>
                            <a:srgbClr val="0000FF"/>
                          </a:solidFill>
                        </a:rPr>
                        <a:t>하고 난 후에</a:t>
                      </a:r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15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+mn-ea"/>
                        </a:rPr>
                        <a:t>Having been p.p.~</a:t>
                      </a:r>
                    </a:p>
                    <a:p>
                      <a:pPr latinLnBrk="1"/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   ~~</a:t>
                      </a:r>
                      <a:r>
                        <a:rPr lang="ko-KR" altLang="en-US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했던</a:t>
                      </a:r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주어</a:t>
                      </a:r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ko-KR" altLang="en-US" sz="2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주절의 </a:t>
                      </a:r>
                      <a:r>
                        <a:rPr lang="ko-KR" altLang="en-US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주어</a:t>
                      </a:r>
                      <a:r>
                        <a:rPr lang="ko-KR" altLang="en-US" b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와 </a:t>
                      </a:r>
                      <a:r>
                        <a:rPr lang="ko-KR" altLang="en-US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수동</a:t>
                      </a:r>
                      <a:r>
                        <a:rPr lang="ko-KR" altLang="en-US" b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관계</a:t>
                      </a:r>
                      <a:endParaRPr lang="en-US" altLang="ko-KR" b="0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solidFill>
                            <a:srgbClr val="0000FF"/>
                          </a:solidFill>
                        </a:rPr>
                        <a:t>주절의 시제보다 </a:t>
                      </a:r>
                      <a:r>
                        <a:rPr lang="ko-KR" altLang="en-US" sz="2000" b="1" dirty="0" smtClean="0">
                          <a:solidFill>
                            <a:srgbClr val="C00000"/>
                          </a:solidFill>
                        </a:rPr>
                        <a:t>먼저 발생</a:t>
                      </a:r>
                    </a:p>
                    <a:p>
                      <a:pPr latinLnBrk="1"/>
                      <a:r>
                        <a:rPr lang="en-US" altLang="ko-KR" b="1" dirty="0" smtClean="0">
                          <a:solidFill>
                            <a:srgbClr val="0000FF"/>
                          </a:solidFill>
                        </a:rPr>
                        <a:t>~ </a:t>
                      </a:r>
                      <a:r>
                        <a:rPr lang="ko-KR" altLang="en-US" b="1" dirty="0" smtClean="0">
                          <a:solidFill>
                            <a:srgbClr val="0000FF"/>
                          </a:solidFill>
                        </a:rPr>
                        <a:t>된 후에</a:t>
                      </a:r>
                    </a:p>
                    <a:p>
                      <a:pPr latinLnBrk="1"/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모서리가 둥근 직사각형 9"/>
          <p:cNvSpPr/>
          <p:nvPr/>
        </p:nvSpPr>
        <p:spPr bwMode="auto">
          <a:xfrm>
            <a:off x="611558" y="5390717"/>
            <a:ext cx="2110581" cy="40489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FF0000"/>
                </a:solidFill>
              </a:rPr>
              <a:t>분사는 뭐가 중요</a:t>
            </a:r>
            <a:r>
              <a:rPr lang="en-US" altLang="ko-KR" b="1" dirty="0" smtClean="0">
                <a:solidFill>
                  <a:srgbClr val="FF0000"/>
                </a:solidFill>
              </a:rPr>
              <a:t>? 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45706" defTabSz="457200" latinLnBrk="0"/>
            <a:endParaRPr lang="en-US" altLang="ko-KR" sz="2400" dirty="0">
              <a:solidFill>
                <a:prstClr val="black"/>
              </a:solidFill>
              <a:latin typeface="맑은 고딕"/>
            </a:endParaRP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</a:t>
            </a: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687487" y="5390716"/>
            <a:ext cx="1417701" cy="91860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b="1" dirty="0" smtClean="0">
                <a:solidFill>
                  <a:srgbClr val="FF0000"/>
                </a:solidFill>
              </a:rPr>
              <a:t>명사를 찾아라</a:t>
            </a:r>
            <a:r>
              <a:rPr lang="en-US" altLang="ko-KR" b="1" dirty="0" smtClean="0">
                <a:solidFill>
                  <a:srgbClr val="FF0000"/>
                </a:solidFill>
              </a:rPr>
              <a:t>! 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45706" defTabSz="457200" latinLnBrk="0"/>
            <a:endParaRPr lang="en-US" altLang="ko-KR" sz="2400" dirty="0">
              <a:solidFill>
                <a:prstClr val="black"/>
              </a:solidFill>
              <a:latin typeface="맑은 고딕"/>
            </a:endParaRP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</a:t>
            </a: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1168738" y="2243223"/>
            <a:ext cx="1836680" cy="42239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sz="1600" b="1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명사가 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하면</a:t>
            </a:r>
            <a:r>
              <a:rPr lang="en-US" altLang="ko-KR" sz="1600" b="1" dirty="0" smtClean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-</a:t>
            </a:r>
            <a:r>
              <a:rPr lang="en-US" altLang="ko-KR" sz="1600" b="1" dirty="0" err="1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ing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en-US" altLang="ko-KR" sz="1600" b="1" dirty="0">
              <a:solidFill>
                <a:srgbClr val="FF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5706" defTabSz="457200" latinLnBrk="0"/>
            <a:endParaRPr lang="en-US" altLang="ko-KR" sz="2400" dirty="0">
              <a:solidFill>
                <a:prstClr val="black"/>
              </a:solidFill>
              <a:latin typeface="맑은 고딕"/>
            </a:endParaRP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</a:t>
            </a: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1168738" y="2835991"/>
            <a:ext cx="1836680" cy="44899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sz="1600" b="1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명사가 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되면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~</a:t>
            </a:r>
            <a:r>
              <a:rPr lang="en-US" altLang="ko-KR" sz="1600" b="1" dirty="0" smtClean="0">
                <a:solidFill>
                  <a:prstClr val="black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p.p. </a:t>
            </a:r>
            <a:endParaRPr lang="ko-KR" altLang="en-US" sz="1600" b="1" dirty="0">
              <a:solidFill>
                <a:srgbClr val="0000FF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5706" defTabSz="457200" latinLnBrk="0"/>
            <a:r>
              <a:rPr lang="ko-KR" altLang="en-US" sz="1600" b="1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en-US" altLang="ko-KR" sz="1600" b="1" dirty="0">
              <a:solidFill>
                <a:srgbClr val="FF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5706" defTabSz="457200" latinLnBrk="0"/>
            <a:endParaRPr lang="en-US" altLang="ko-KR" sz="2400" dirty="0" smtClean="0">
              <a:solidFill>
                <a:prstClr val="black"/>
              </a:solidFill>
              <a:latin typeface="맑은 고딕"/>
            </a:endParaRPr>
          </a:p>
          <a:p>
            <a:pPr marL="45706" defTabSz="457200" latinLnBrk="0"/>
            <a:r>
              <a:rPr lang="en-US" altLang="ko-KR" sz="2000" dirty="0" smtClean="0">
                <a:solidFill>
                  <a:prstClr val="black"/>
                </a:solidFill>
                <a:latin typeface="맑은 고딕"/>
              </a:rPr>
              <a:t>    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3779912" y="2243223"/>
            <a:ext cx="504056" cy="8447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sz="2400" b="1" dirty="0" smtClean="0">
                <a:solidFill>
                  <a:srgbClr val="FF0000"/>
                </a:solidFill>
              </a:rPr>
              <a:t>명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marL="45706" defTabSz="457200" latinLnBrk="0"/>
            <a:r>
              <a:rPr lang="ko-KR" altLang="en-US" sz="2400" b="1" dirty="0" smtClean="0">
                <a:solidFill>
                  <a:srgbClr val="FF0000"/>
                </a:solidFill>
              </a:rPr>
              <a:t>사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marL="45706" defTabSz="457200" latinLnBrk="0"/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45706" defTabSz="457200" latinLnBrk="0"/>
            <a:endParaRPr lang="en-US" altLang="ko-KR" sz="2400" dirty="0">
              <a:solidFill>
                <a:prstClr val="black"/>
              </a:solidFill>
              <a:latin typeface="맑은 고딕"/>
            </a:endParaRP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</a:t>
            </a: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4105188" y="5390716"/>
            <a:ext cx="2276483" cy="106261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sz="2000" b="1" dirty="0" smtClean="0">
                <a:solidFill>
                  <a:srgbClr val="0000FF"/>
                </a:solidFill>
              </a:rPr>
              <a:t>분사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는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 marL="45706" defTabSz="457200" latinLnBrk="0"/>
            <a:r>
              <a:rPr lang="ko-KR" altLang="en-US" sz="2000" b="1" dirty="0" smtClean="0">
                <a:solidFill>
                  <a:srgbClr val="0000FF"/>
                </a:solidFill>
              </a:rPr>
              <a:t>명사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없이 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 marL="45706" defTabSz="457200" latinLnBrk="0"/>
            <a:r>
              <a:rPr lang="ko-KR" altLang="en-US" sz="2000" b="1" dirty="0" smtClean="0">
                <a:solidFill>
                  <a:srgbClr val="FF0000"/>
                </a:solidFill>
              </a:rPr>
              <a:t>살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수 없다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!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 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pPr marL="45706" defTabSz="457200" latinLnBrk="0"/>
            <a:endParaRPr lang="en-US" altLang="ko-KR" sz="2400" dirty="0">
              <a:solidFill>
                <a:prstClr val="black"/>
              </a:solidFill>
              <a:latin typeface="맑은 고딕"/>
            </a:endParaRP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</a:t>
            </a: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460038"/>
              </p:ext>
            </p:extLst>
          </p:nvPr>
        </p:nvGraphicFramePr>
        <p:xfrm>
          <a:off x="7164288" y="1710225"/>
          <a:ext cx="1693542" cy="5085536"/>
        </p:xfrm>
        <a:graphic>
          <a:graphicData uri="http://schemas.openxmlformats.org/drawingml/2006/table">
            <a:tbl>
              <a:tblPr firstRow="1" bandRow="1"/>
              <a:tblGrid>
                <a:gridCol w="1693542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60136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en-US" altLang="ko-KR" sz="24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S</a:t>
                      </a:r>
                      <a:r>
                        <a:rPr lang="en-US" altLang="ko-KR" sz="24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+ V</a:t>
                      </a: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FEE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FEE"/>
                    </a:solidFill>
                  </a:tcPr>
                </a:tc>
              </a:tr>
              <a:tr h="980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FEE"/>
                    </a:solidFill>
                  </a:tcPr>
                </a:tc>
              </a:tr>
              <a:tr h="1115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68598" marR="6859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FEE"/>
                    </a:solidFill>
                  </a:tcPr>
                </a:tc>
              </a:tr>
            </a:tbl>
          </a:graphicData>
        </a:graphic>
      </p:graphicFrame>
      <p:sp>
        <p:nvSpPr>
          <p:cNvPr id="21" name="모서리가 둥근 직사각형 20"/>
          <p:cNvSpPr/>
          <p:nvPr/>
        </p:nvSpPr>
        <p:spPr bwMode="auto">
          <a:xfrm>
            <a:off x="6381670" y="4806555"/>
            <a:ext cx="2438801" cy="164678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sz="2000" b="1" dirty="0" smtClean="0">
                <a:solidFill>
                  <a:srgbClr val="0000FF"/>
                </a:solidFill>
              </a:rPr>
              <a:t>그래도 다행인건</a:t>
            </a:r>
            <a:endParaRPr lang="en-US" altLang="ko-KR" sz="2000" b="1" dirty="0" smtClean="0">
              <a:solidFill>
                <a:srgbClr val="0000FF"/>
              </a:solidFill>
            </a:endParaRPr>
          </a:p>
          <a:p>
            <a:pPr marL="45706" defTabSz="457200" latinLnBrk="0"/>
            <a:r>
              <a:rPr lang="en-US" altLang="ko-KR" sz="2000" b="1" dirty="0" smtClean="0">
                <a:solidFill>
                  <a:srgbClr val="0000FF"/>
                </a:solidFill>
              </a:rPr>
              <a:t>ETS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는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 marL="45706" defTabSz="457200" latinLnBrk="0"/>
            <a:r>
              <a:rPr lang="en-US" altLang="ko-KR" sz="2000" dirty="0" smtClean="0">
                <a:solidFill>
                  <a:prstClr val="black"/>
                </a:solidFill>
                <a:latin typeface="맑은 고딕"/>
              </a:rPr>
              <a:t>Having p.p.~</a:t>
            </a:r>
            <a:r>
              <a:rPr lang="ko-KR" altLang="en-US" sz="20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없이 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 marL="45706" defTabSz="457200" latinLnBrk="0"/>
            <a:r>
              <a:rPr lang="ko-KR" altLang="en-US" sz="2000" b="1" dirty="0" smtClean="0">
                <a:solidFill>
                  <a:srgbClr val="FF0000"/>
                </a:solidFill>
              </a:rPr>
              <a:t>살 수 있다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!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 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pPr marL="45706" defTabSz="457200" latinLnBrk="0"/>
            <a:endParaRPr lang="en-US" altLang="ko-KR" sz="2400" dirty="0">
              <a:solidFill>
                <a:prstClr val="black"/>
              </a:solidFill>
              <a:latin typeface="맑은 고딕"/>
            </a:endParaRP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</a:t>
            </a: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7034362" y="4189909"/>
            <a:ext cx="940903" cy="42239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06" defTabSz="457200" latinLnBrk="0"/>
            <a:r>
              <a:rPr lang="ko-KR" altLang="en-US" sz="2400" b="1" dirty="0" smtClean="0">
                <a:solidFill>
                  <a:srgbClr val="FF0000"/>
                </a:solidFill>
              </a:rPr>
              <a:t>명사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45706" defTabSz="457200" latinLnBrk="0"/>
            <a:endParaRPr lang="en-US" altLang="ko-KR" sz="2400" dirty="0">
              <a:solidFill>
                <a:prstClr val="black"/>
              </a:solidFill>
              <a:latin typeface="맑은 고딕"/>
            </a:endParaRPr>
          </a:p>
          <a:p>
            <a:pPr marL="45706" defTabSz="457200" latinLnBrk="0"/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</a:t>
            </a:r>
            <a:r>
              <a:rPr lang="en-US" altLang="ko-KR" sz="2400" dirty="0" smtClean="0">
                <a:solidFill>
                  <a:srgbClr val="0000FF"/>
                </a:solidFill>
                <a:latin typeface="맑은 고딕"/>
              </a:rPr>
              <a:t>     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/>
              </a:rPr>
              <a:t>            </a:t>
            </a:r>
            <a:endParaRPr lang="en-US" altLang="ko-KR" sz="2400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07867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정관장_템플릿_구상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129"/>
          <a:stretch/>
        </p:blipFill>
        <p:spPr bwMode="auto">
          <a:xfrm>
            <a:off x="0" y="7939"/>
            <a:ext cx="3267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115616" y="619596"/>
            <a:ext cx="6840760" cy="518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200" b="1" dirty="0" smtClean="0">
                <a:solidFill>
                  <a:srgbClr val="0000CC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ko-KR" sz="2000" b="1" dirty="0" smtClean="0">
                <a:solidFill>
                  <a:prstClr val="black"/>
                </a:solidFill>
              </a:rPr>
              <a:t>      </a:t>
            </a:r>
            <a:r>
              <a:rPr lang="ko-KR" altLang="en-US" b="1" dirty="0" smtClean="0">
                <a:solidFill>
                  <a:prstClr val="black"/>
                </a:solidFill>
              </a:rPr>
              <a:t>문자 메시지 유형</a:t>
            </a:r>
            <a:endParaRPr lang="en-US" altLang="ko-KR" b="1" dirty="0" smtClean="0">
              <a:solidFill>
                <a:prstClr val="black"/>
              </a:solidFill>
            </a:endParaRPr>
          </a:p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l"/>
            </a:pPr>
            <a:r>
              <a:rPr lang="ko-KR" altLang="en-US" sz="2000" b="1" dirty="0" smtClean="0">
                <a:solidFill>
                  <a:prstClr val="black"/>
                </a:solidFill>
              </a:rPr>
              <a:t> 두</a:t>
            </a:r>
            <a:r>
              <a:rPr lang="en-US" altLang="ko-KR" sz="2000" b="1" dirty="0" smtClean="0">
                <a:solidFill>
                  <a:prstClr val="black"/>
                </a:solidFill>
              </a:rPr>
              <a:t>(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세</a:t>
            </a:r>
            <a:r>
              <a:rPr lang="en-US" altLang="ko-KR" sz="2000" b="1" dirty="0" smtClean="0">
                <a:solidFill>
                  <a:prstClr val="black"/>
                </a:solidFill>
              </a:rPr>
              <a:t>)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 명이 실시간으로 문자를 주고 받는 유형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l"/>
            </a:pP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l"/>
            </a:pPr>
            <a:r>
              <a:rPr lang="en-US" altLang="ko-KR" sz="2000" b="1" dirty="0">
                <a:solidFill>
                  <a:prstClr val="black"/>
                </a:solidFill>
              </a:rPr>
              <a:t>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업무 관련 도움 요청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l"/>
            </a:pP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l"/>
            </a:pPr>
            <a:r>
              <a:rPr lang="en-US" altLang="ko-KR" sz="2000" b="1" dirty="0" smtClean="0">
                <a:solidFill>
                  <a:prstClr val="black"/>
                </a:solidFill>
              </a:rPr>
              <a:t>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온라인</a:t>
            </a:r>
            <a:r>
              <a:rPr lang="en-US" altLang="ko-KR" sz="2000" b="1" dirty="0" smtClean="0">
                <a:solidFill>
                  <a:prstClr val="black"/>
                </a:solidFill>
              </a:rPr>
              <a:t>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채팅 </a:t>
            </a:r>
            <a:r>
              <a:rPr lang="en-US" altLang="ko-KR" sz="2000" b="1" dirty="0" smtClean="0">
                <a:solidFill>
                  <a:prstClr val="black"/>
                </a:solidFill>
              </a:rPr>
              <a:t>/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메신저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000" b="1" dirty="0" smtClean="0">
                <a:solidFill>
                  <a:prstClr val="black"/>
                </a:solidFill>
              </a:rPr>
              <a:t> </a:t>
            </a:r>
          </a:p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200" b="1" dirty="0" smtClean="0">
                <a:solidFill>
                  <a:srgbClr val="0000CC"/>
                </a:solidFill>
              </a:rPr>
              <a:t>       </a:t>
            </a:r>
            <a:endParaRPr lang="en-US" altLang="ko-KR" sz="2200" b="1" dirty="0">
              <a:solidFill>
                <a:srgbClr val="0000CC"/>
              </a:solidFill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2000" b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None/>
            </a:pPr>
            <a:endParaRPr lang="en-US" altLang="ko-KR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ko-KR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786789"/>
              </p:ext>
            </p:extLst>
          </p:nvPr>
        </p:nvGraphicFramePr>
        <p:xfrm>
          <a:off x="1115616" y="1105348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Image" r:id="rId4" imgW="1207201" imgH="1207201" progId="">
                  <p:embed/>
                </p:oleObj>
              </mc:Choice>
              <mc:Fallback>
                <p:oleObj name="Image" r:id="rId4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105348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7"/>
          <p:cNvSpPr>
            <a:spLocks noChangeShapeType="1"/>
          </p:cNvSpPr>
          <p:nvPr/>
        </p:nvSpPr>
        <p:spPr bwMode="auto">
          <a:xfrm flipV="1">
            <a:off x="1619672" y="1526830"/>
            <a:ext cx="5956039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899592" y="1467297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1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정관장_템플릿_구상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129"/>
          <a:stretch/>
        </p:blipFill>
        <p:spPr bwMode="auto">
          <a:xfrm>
            <a:off x="0" y="7939"/>
            <a:ext cx="3267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115616" y="619596"/>
            <a:ext cx="7128792" cy="518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200" b="1" dirty="0" smtClean="0">
                <a:solidFill>
                  <a:srgbClr val="0000CC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ko-KR" sz="2000" b="1" dirty="0" smtClean="0">
                <a:solidFill>
                  <a:prstClr val="black"/>
                </a:solidFill>
              </a:rPr>
              <a:t>               </a:t>
            </a:r>
            <a:r>
              <a:rPr lang="ko-KR" altLang="en-US" b="1" dirty="0">
                <a:solidFill>
                  <a:prstClr val="black"/>
                </a:solidFill>
                <a:latin typeface="Times New Roman" pitchFamily="18" charset="0"/>
              </a:rPr>
              <a:t>잘</a:t>
            </a:r>
            <a:r>
              <a:rPr lang="en-US" altLang="ko-KR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ko-KR" altLang="en-US" b="1" dirty="0">
                <a:solidFill>
                  <a:prstClr val="black"/>
                </a:solidFill>
                <a:latin typeface="Times New Roman" pitchFamily="18" charset="0"/>
              </a:rPr>
              <a:t>나오는 질문</a:t>
            </a:r>
            <a:endParaRPr lang="en-US" altLang="ko-KR" b="1" dirty="0" smtClean="0">
              <a:solidFill>
                <a:prstClr val="black"/>
              </a:solidFill>
            </a:endParaRPr>
          </a:p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endParaRPr lang="en-US" altLang="ko-KR" sz="2000" b="1" dirty="0" smtClean="0">
              <a:solidFill>
                <a:prstClr val="black"/>
              </a:solidFill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ko-KR" altLang="en-US" sz="2000" b="1" dirty="0">
                <a:solidFill>
                  <a:prstClr val="black"/>
                </a:solidFill>
                <a:latin typeface="Times New Roman" pitchFamily="18" charset="0"/>
              </a:rPr>
              <a:t>대화에 나오는 인물의 정보 </a:t>
            </a:r>
            <a:r>
              <a:rPr lang="ko-KR" altLang="en-US" sz="2000" b="1" dirty="0" smtClean="0">
                <a:solidFill>
                  <a:prstClr val="black"/>
                </a:solidFill>
                <a:latin typeface="Times New Roman" pitchFamily="18" charset="0"/>
              </a:rPr>
              <a:t>묻기</a:t>
            </a:r>
            <a:endParaRPr lang="en-US" altLang="ko-KR" sz="2000" b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prstClr val="black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prstClr val="black"/>
              </a:solidFill>
              <a:latin typeface="Times New Roman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ko-KR" altLang="en-US" sz="2000" b="1" dirty="0">
                <a:solidFill>
                  <a:prstClr val="black"/>
                </a:solidFill>
                <a:latin typeface="Times New Roman" pitchFamily="18" charset="0"/>
              </a:rPr>
              <a:t>대화에 언급된 내용의 세부사항  </a:t>
            </a:r>
            <a:r>
              <a:rPr lang="ko-KR" altLang="en-US" sz="2000" b="1" dirty="0" smtClean="0">
                <a:solidFill>
                  <a:prstClr val="black"/>
                </a:solidFill>
                <a:latin typeface="Times New Roman" pitchFamily="18" charset="0"/>
              </a:rPr>
              <a:t>묻기</a:t>
            </a:r>
            <a:endParaRPr lang="en-US" altLang="ko-KR" sz="2000" b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prstClr val="black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buFont typeface="Times New Roman" panose="02020603050405020304" pitchFamily="18" charset="0"/>
              <a:buChar char="•"/>
            </a:pPr>
            <a:r>
              <a:rPr lang="ko-KR" altLang="en-US" sz="2000" b="1" dirty="0">
                <a:solidFill>
                  <a:prstClr val="black"/>
                </a:solidFill>
                <a:latin typeface="Times New Roman" pitchFamily="18" charset="0"/>
              </a:rPr>
              <a:t>대화에서 특정인물이 언급한 말의 의도를 묻기</a:t>
            </a:r>
            <a:endParaRPr lang="en-US" altLang="ko-KR" sz="2000" b="1" dirty="0">
              <a:solidFill>
                <a:prstClr val="black"/>
              </a:solidFill>
              <a:latin typeface="Times New Roman" pitchFamily="18" charset="0"/>
            </a:endParaRPr>
          </a:p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000" b="1" dirty="0" smtClean="0">
                <a:solidFill>
                  <a:prstClr val="black"/>
                </a:solidFill>
              </a:rPr>
              <a:t> 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ko-KR" altLang="en-US" sz="2000" b="1" dirty="0" smtClean="0">
                <a:solidFill>
                  <a:prstClr val="black"/>
                </a:solidFill>
                <a:latin typeface="Times New Roman" pitchFamily="18" charset="0"/>
              </a:rPr>
              <a:t>문자 </a:t>
            </a:r>
            <a:r>
              <a:rPr lang="ko-KR" altLang="en-US" sz="2000" b="1" dirty="0">
                <a:solidFill>
                  <a:prstClr val="black"/>
                </a:solidFill>
                <a:latin typeface="Times New Roman" pitchFamily="18" charset="0"/>
              </a:rPr>
              <a:t>대화 내용은</a:t>
            </a:r>
            <a:r>
              <a:rPr lang="en-US" altLang="ko-KR" sz="2000" b="1" dirty="0" smtClean="0">
                <a:solidFill>
                  <a:prstClr val="black"/>
                </a:solidFill>
              </a:rPr>
              <a:t>            -            -              </a:t>
            </a:r>
            <a:r>
              <a:rPr lang="ko-KR" altLang="en-US" sz="2000" b="1" dirty="0">
                <a:solidFill>
                  <a:prstClr val="black"/>
                </a:solidFill>
                <a:latin typeface="Times New Roman" pitchFamily="18" charset="0"/>
              </a:rPr>
              <a:t>흐름 </a:t>
            </a:r>
            <a:endParaRPr lang="en-US" altLang="ko-KR" sz="2200" b="1" dirty="0">
              <a:solidFill>
                <a:srgbClr val="0000CC"/>
              </a:solidFill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2000" b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None/>
            </a:pPr>
            <a:endParaRPr lang="en-US" altLang="ko-KR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ko-KR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41769"/>
              </p:ext>
            </p:extLst>
          </p:nvPr>
        </p:nvGraphicFramePr>
        <p:xfrm>
          <a:off x="1192262" y="1105347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Image" r:id="rId4" imgW="1207201" imgH="1207201" progId="">
                  <p:embed/>
                </p:oleObj>
              </mc:Choice>
              <mc:Fallback>
                <p:oleObj name="Image" r:id="rId4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62" y="1105347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7"/>
          <p:cNvSpPr>
            <a:spLocks noChangeShapeType="1"/>
          </p:cNvSpPr>
          <p:nvPr/>
        </p:nvSpPr>
        <p:spPr bwMode="auto">
          <a:xfrm flipV="1">
            <a:off x="1619672" y="1526830"/>
            <a:ext cx="5956039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971600" y="1467297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723837" y="4149080"/>
            <a:ext cx="2274749" cy="38930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주로 언급된 이슈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535082" y="4759931"/>
            <a:ext cx="725202" cy="3960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용건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51462" y="4739661"/>
            <a:ext cx="784634" cy="3960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질문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796136" y="4750675"/>
            <a:ext cx="1012131" cy="40150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마무리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631</Words>
  <Application>Microsoft Office PowerPoint</Application>
  <PresentationFormat>화면 슬라이드 쇼(4:3)</PresentationFormat>
  <Paragraphs>225</Paragraphs>
  <Slides>10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Image</vt:lpstr>
      <vt:lpstr>분사 구문의 형태</vt:lpstr>
      <vt:lpstr>기본 개념 이해하기</vt:lpstr>
      <vt:lpstr>기본 개념 이해하기</vt:lpstr>
      <vt:lpstr>분사의 위치(분사 구문보다 출제빈도 높음)</vt:lpstr>
      <vt:lpstr>1.  분사의 종류와 역할</vt:lpstr>
      <vt:lpstr> 현재 분사  vs. 과거 분사</vt:lpstr>
      <vt:lpstr> 분사구문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아르바이트2</dc:creator>
  <cp:lastModifiedBy>ABC</cp:lastModifiedBy>
  <cp:revision>110</cp:revision>
  <dcterms:created xsi:type="dcterms:W3CDTF">2018-01-31T01:17:40Z</dcterms:created>
  <dcterms:modified xsi:type="dcterms:W3CDTF">2019-05-13T14:25:48Z</dcterms:modified>
</cp:coreProperties>
</file>