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5083C-30BD-435E-AC6E-728A526E4B3E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2019-05-18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FB80-1F43-45DD-9233-8322F952D20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27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E95B-30EE-4C0E-8A0C-39B98DDCB35D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2019-05-18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FB80-1F43-45DD-9233-8322F952D20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86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1875-5EE0-4DC9-A78D-E1E2EEC23EF2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2019-05-18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FB80-1F43-45DD-9233-8322F952D20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299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2814E-4346-404B-8989-CE38B1AF6BD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2019-05-18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C55B-7EB6-4B24-862B-6AF000A0DC7A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619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949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-108520" y="-99392"/>
            <a:ext cx="9505056" cy="7056784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188183" y="188640"/>
            <a:ext cx="8767635" cy="648072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78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-108520" y="-99392"/>
            <a:ext cx="9505056" cy="7056784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4" name="직사각형 3"/>
          <p:cNvSpPr/>
          <p:nvPr userDrawn="1"/>
        </p:nvSpPr>
        <p:spPr>
          <a:xfrm>
            <a:off x="196853" y="908720"/>
            <a:ext cx="8767635" cy="576064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6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-108520" y="0"/>
            <a:ext cx="9577064" cy="7029400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22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196853" y="908720"/>
            <a:ext cx="8767635" cy="576064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28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68FF-3A43-4B3E-A6B3-216C7F8A96D2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2019-05-18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FB80-1F43-45DD-9233-8322F952D20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0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2AB0-AA01-4839-94E0-A7AC17116F0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2019-05-18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FB80-1F43-45DD-9233-8322F952D20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84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FCFE7-97CB-44A7-8859-B111D606BAC5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2019-05-18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FB80-1F43-45DD-9233-8322F952D20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319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2BF6-3B1E-4E7D-9CD6-B9F3956EABDB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2019-05-18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FB80-1F43-45DD-9233-8322F952D20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90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BD43-582C-4FDA-81A1-205FB233D289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2019-05-18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FB80-1F43-45DD-9233-8322F952D20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26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DCA9-1D0B-4855-9259-AAE70D4AE21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2019-05-18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FB80-1F43-45DD-9233-8322F952D20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11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48E25-60E3-4C2C-99B6-65903E301A12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2019-05-18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FB80-1F43-45DD-9233-8322F952D20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10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DF9E-998E-4336-B21C-EB02C15D3572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2019-05-18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FB80-1F43-45DD-9233-8322F952D20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74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DA180-7E53-4888-8C82-092F31F39BB5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2019-05-18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4FB80-1F43-45DD-9233-8322F952D20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56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07612" y="1756768"/>
            <a:ext cx="805231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know a  boy.                  He was taking care of the goats.</a:t>
            </a:r>
          </a:p>
          <a:p>
            <a:endParaRPr lang="ko-KR" alt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know a  boy .                 He was taking care of the goats.</a:t>
            </a:r>
            <a:endParaRPr lang="ko-KR" alt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ko-KR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know a  boy                   was taking care of the goats.  </a:t>
            </a:r>
            <a:endParaRPr lang="ko-KR" alt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</a:p>
          <a:p>
            <a:endParaRPr lang="en-US" altLang="ko-KR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ko-KR" alt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boy</a:t>
            </a:r>
            <a:r>
              <a:rPr lang="ko-KR" alt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saw the goats.              They were eating the coffee beans. </a:t>
            </a:r>
          </a:p>
          <a:p>
            <a:endParaRPr lang="en-US" altLang="ko-KR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ko-KR" alt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boy</a:t>
            </a:r>
            <a:r>
              <a:rPr lang="ko-KR" alt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saw the goats.              They were eating the coffee beans. </a:t>
            </a:r>
          </a:p>
          <a:p>
            <a:endParaRPr lang="en-US" altLang="ko-KR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ko-KR" alt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boy</a:t>
            </a:r>
            <a:r>
              <a:rPr lang="ko-KR" alt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saw the goats                        were eating the coffee beans. </a:t>
            </a:r>
          </a:p>
          <a:p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endParaRPr lang="en-US" altLang="ko-KR" sz="2000" b="1" dirty="0">
              <a:solidFill>
                <a:srgbClr val="C00000"/>
              </a:solidFill>
            </a:endParaRPr>
          </a:p>
          <a:p>
            <a:endParaRPr lang="en-US" altLang="ko-KR" sz="2000" b="1" dirty="0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 bwMode="auto">
          <a:xfrm>
            <a:off x="2772075" y="2322568"/>
            <a:ext cx="760274" cy="434043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b="1" dirty="0">
                <a:solidFill>
                  <a:srgbClr val="0000FF"/>
                </a:solidFill>
              </a:rPr>
              <a:t>and</a:t>
            </a:r>
            <a:r>
              <a:rPr kumimoji="1" lang="en-US" altLang="ko-KR" sz="2400" b="1" dirty="0">
                <a:solidFill>
                  <a:srgbClr val="C00000"/>
                </a:solidFill>
                <a:latin typeface="Times New Roman" pitchFamily="18" charset="0"/>
              </a:rPr>
              <a:t>  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곱셈 기호 6"/>
          <p:cNvSpPr/>
          <p:nvPr/>
        </p:nvSpPr>
        <p:spPr>
          <a:xfrm>
            <a:off x="2612100" y="2368629"/>
            <a:ext cx="920249" cy="457021"/>
          </a:xfrm>
          <a:prstGeom prst="mathMultiply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2693063" y="2996642"/>
            <a:ext cx="792089" cy="37737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2000" b="1" dirty="0">
                <a:solidFill>
                  <a:srgbClr val="0000FF"/>
                </a:solidFill>
              </a:rPr>
              <a:t>who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  <p:sp>
        <p:nvSpPr>
          <p:cNvPr id="18" name="곱셈 기호 17"/>
          <p:cNvSpPr/>
          <p:nvPr/>
        </p:nvSpPr>
        <p:spPr>
          <a:xfrm>
            <a:off x="3036162" y="4651019"/>
            <a:ext cx="216023" cy="288032"/>
          </a:xfrm>
          <a:prstGeom prst="mathMultiply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모서리가 둥근 직사각형 18"/>
          <p:cNvSpPr/>
          <p:nvPr/>
        </p:nvSpPr>
        <p:spPr bwMode="auto">
          <a:xfrm>
            <a:off x="3285575" y="4481547"/>
            <a:ext cx="684421" cy="463596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b="1" dirty="0">
                <a:solidFill>
                  <a:srgbClr val="0000FF"/>
                </a:solidFill>
              </a:rPr>
              <a:t>and</a:t>
            </a:r>
            <a:r>
              <a:rPr kumimoji="1" lang="en-US" altLang="ko-KR" sz="2400" b="1" dirty="0">
                <a:solidFill>
                  <a:srgbClr val="C00000"/>
                </a:solidFill>
                <a:latin typeface="Times New Roman" pitchFamily="18" charset="0"/>
              </a:rPr>
              <a:t>  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  <p:sp>
        <p:nvSpPr>
          <p:cNvPr id="20" name="곱셈 기호 19"/>
          <p:cNvSpPr/>
          <p:nvPr/>
        </p:nvSpPr>
        <p:spPr>
          <a:xfrm>
            <a:off x="3152212" y="4543423"/>
            <a:ext cx="920249" cy="457021"/>
          </a:xfrm>
          <a:prstGeom prst="mathMultiply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 bwMode="auto">
          <a:xfrm>
            <a:off x="3331750" y="5069405"/>
            <a:ext cx="1084737" cy="46844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2000" b="1" dirty="0">
                <a:solidFill>
                  <a:srgbClr val="0000FF"/>
                </a:solidFill>
              </a:rPr>
              <a:t>which</a:t>
            </a:r>
            <a:r>
              <a:rPr kumimoji="1" lang="en-US" altLang="ko-KR" sz="2400" b="1" dirty="0">
                <a:solidFill>
                  <a:srgbClr val="C00000"/>
                </a:solidFill>
                <a:latin typeface="Times New Roman" pitchFamily="18" charset="0"/>
              </a:rPr>
              <a:t>  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  <p:cxnSp>
        <p:nvCxnSpPr>
          <p:cNvPr id="21" name="직선 연결선 20">
            <a:extLst>
              <a:ext uri="{FF2B5EF4-FFF2-40B4-BE49-F238E27FC236}">
                <a16:creationId xmlns="" xmlns:a16="http://schemas.microsoft.com/office/drawing/2014/main" id="{F587D9A2-29AE-424F-B5DD-B02C9F92C289}"/>
              </a:ext>
            </a:extLst>
          </p:cNvPr>
          <p:cNvCxnSpPr>
            <a:cxnSpLocks/>
          </p:cNvCxnSpPr>
          <p:nvPr/>
        </p:nvCxnSpPr>
        <p:spPr>
          <a:xfrm flipV="1">
            <a:off x="1725276" y="2751361"/>
            <a:ext cx="744195" cy="262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>
            <a:extLst>
              <a:ext uri="{FF2B5EF4-FFF2-40B4-BE49-F238E27FC236}">
                <a16:creationId xmlns="" xmlns:a16="http://schemas.microsoft.com/office/drawing/2014/main" id="{F587D9A2-29AE-424F-B5DD-B02C9F92C289}"/>
              </a:ext>
            </a:extLst>
          </p:cNvPr>
          <p:cNvCxnSpPr>
            <a:cxnSpLocks/>
          </p:cNvCxnSpPr>
          <p:nvPr/>
        </p:nvCxnSpPr>
        <p:spPr>
          <a:xfrm>
            <a:off x="3584546" y="2756611"/>
            <a:ext cx="42001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모서리가 둥근 직사각형 22"/>
          <p:cNvSpPr/>
          <p:nvPr/>
        </p:nvSpPr>
        <p:spPr bwMode="auto">
          <a:xfrm>
            <a:off x="1838470" y="3374021"/>
            <a:ext cx="806422" cy="4262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ko-KR" altLang="en-US" sz="2000" b="1" dirty="0">
                <a:solidFill>
                  <a:srgbClr val="2B0AF4"/>
                </a:solidFill>
              </a:rPr>
              <a:t>사람</a:t>
            </a:r>
            <a:r>
              <a:rPr kumimoji="1" lang="en-US" altLang="ko-KR" sz="2400" b="1" dirty="0">
                <a:solidFill>
                  <a:srgbClr val="2B0AF4"/>
                </a:solidFill>
              </a:rPr>
              <a:t> </a:t>
            </a:r>
            <a:r>
              <a:rPr kumimoji="1" lang="en-US" altLang="ko-KR" sz="2400" b="1" dirty="0">
                <a:solidFill>
                  <a:srgbClr val="2B0AF4"/>
                </a:solidFill>
                <a:latin typeface="Times New Roman" pitchFamily="18" charset="0"/>
              </a:rPr>
              <a:t> </a:t>
            </a:r>
            <a:endParaRPr lang="ko-KR" altLang="en-US" sz="2400" b="1" dirty="0">
              <a:solidFill>
                <a:srgbClr val="2B0AF4"/>
              </a:solidFill>
            </a:endParaRPr>
          </a:p>
        </p:txBody>
      </p:sp>
      <p:cxnSp>
        <p:nvCxnSpPr>
          <p:cNvPr id="24" name="직선 연결선 23">
            <a:extLst>
              <a:ext uri="{FF2B5EF4-FFF2-40B4-BE49-F238E27FC236}">
                <a16:creationId xmlns="" xmlns:a16="http://schemas.microsoft.com/office/drawing/2014/main" id="{F587D9A2-29AE-424F-B5DD-B02C9F92C289}"/>
              </a:ext>
            </a:extLst>
          </p:cNvPr>
          <p:cNvCxnSpPr>
            <a:cxnSpLocks/>
          </p:cNvCxnSpPr>
          <p:nvPr/>
        </p:nvCxnSpPr>
        <p:spPr>
          <a:xfrm>
            <a:off x="1996974" y="3337166"/>
            <a:ext cx="45627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>
            <a:extLst>
              <a:ext uri="{FF2B5EF4-FFF2-40B4-BE49-F238E27FC236}">
                <a16:creationId xmlns="" xmlns:a16="http://schemas.microsoft.com/office/drawing/2014/main" id="{F587D9A2-29AE-424F-B5DD-B02C9F92C289}"/>
              </a:ext>
            </a:extLst>
          </p:cNvPr>
          <p:cNvCxnSpPr>
            <a:cxnSpLocks/>
          </p:cNvCxnSpPr>
          <p:nvPr/>
        </p:nvCxnSpPr>
        <p:spPr>
          <a:xfrm flipV="1">
            <a:off x="2399978" y="5492393"/>
            <a:ext cx="744195" cy="262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모서리가 둥근 직사각형 28"/>
          <p:cNvSpPr/>
          <p:nvPr/>
        </p:nvSpPr>
        <p:spPr bwMode="auto">
          <a:xfrm>
            <a:off x="2199514" y="5526120"/>
            <a:ext cx="1649606" cy="4262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ko-KR" altLang="en-US" sz="2000" b="1">
                <a:solidFill>
                  <a:srgbClr val="2B0AF4"/>
                </a:solidFill>
              </a:rPr>
              <a:t>사물</a:t>
            </a:r>
            <a:r>
              <a:rPr kumimoji="1" lang="en-US" altLang="ko-KR" sz="2400" b="1" dirty="0">
                <a:solidFill>
                  <a:srgbClr val="2B0AF4"/>
                </a:solidFill>
              </a:rPr>
              <a:t> </a:t>
            </a:r>
            <a:r>
              <a:rPr kumimoji="1" lang="en-US" altLang="ko-KR" sz="2400" b="1" dirty="0">
                <a:solidFill>
                  <a:srgbClr val="2B0AF4"/>
                </a:solidFill>
                <a:latin typeface="Times New Roman" pitchFamily="18" charset="0"/>
              </a:rPr>
              <a:t> </a:t>
            </a:r>
            <a:endParaRPr lang="ko-KR" altLang="en-US" sz="2400" b="1" dirty="0">
              <a:solidFill>
                <a:srgbClr val="2B0AF4"/>
              </a:solidFill>
            </a:endParaRPr>
          </a:p>
        </p:txBody>
      </p:sp>
      <p:sp>
        <p:nvSpPr>
          <p:cNvPr id="30" name="모서리가 둥근 직사각형 29"/>
          <p:cNvSpPr/>
          <p:nvPr/>
        </p:nvSpPr>
        <p:spPr bwMode="auto">
          <a:xfrm>
            <a:off x="2113982" y="5537090"/>
            <a:ext cx="1735138" cy="4262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ko-KR" altLang="en-US" sz="2000" b="1" dirty="0">
                <a:solidFill>
                  <a:srgbClr val="2B0AF4"/>
                </a:solidFill>
              </a:rPr>
              <a:t>사람 아닌 것</a:t>
            </a:r>
            <a:r>
              <a:rPr kumimoji="1" lang="en-US" altLang="ko-KR" sz="2400" b="1" dirty="0">
                <a:solidFill>
                  <a:srgbClr val="2B0AF4"/>
                </a:solidFill>
              </a:rPr>
              <a:t> </a:t>
            </a:r>
            <a:r>
              <a:rPr kumimoji="1" lang="en-US" altLang="ko-KR" sz="2400" b="1" dirty="0">
                <a:solidFill>
                  <a:srgbClr val="2B0AF4"/>
                </a:solidFill>
                <a:latin typeface="Times New Roman" pitchFamily="18" charset="0"/>
              </a:rPr>
              <a:t> </a:t>
            </a:r>
            <a:endParaRPr lang="ko-KR" altLang="en-US" sz="2400" b="1" dirty="0">
              <a:solidFill>
                <a:srgbClr val="2B0AF4"/>
              </a:solidFill>
            </a:endParaRPr>
          </a:p>
        </p:txBody>
      </p:sp>
      <p:cxnSp>
        <p:nvCxnSpPr>
          <p:cNvPr id="32" name="직선 연결선 31">
            <a:extLst>
              <a:ext uri="{FF2B5EF4-FFF2-40B4-BE49-F238E27FC236}">
                <a16:creationId xmlns="" xmlns:a16="http://schemas.microsoft.com/office/drawing/2014/main" id="{F587D9A2-29AE-424F-B5DD-B02C9F92C289}"/>
              </a:ext>
            </a:extLst>
          </p:cNvPr>
          <p:cNvCxnSpPr>
            <a:cxnSpLocks/>
          </p:cNvCxnSpPr>
          <p:nvPr/>
        </p:nvCxnSpPr>
        <p:spPr>
          <a:xfrm>
            <a:off x="4116720" y="4887611"/>
            <a:ext cx="42001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>
            <a:extLst>
              <a:ext uri="{FF2B5EF4-FFF2-40B4-BE49-F238E27FC236}">
                <a16:creationId xmlns="" xmlns:a16="http://schemas.microsoft.com/office/drawing/2014/main" id="{F587D9A2-29AE-424F-B5DD-B02C9F92C289}"/>
              </a:ext>
            </a:extLst>
          </p:cNvPr>
          <p:cNvCxnSpPr>
            <a:cxnSpLocks/>
          </p:cNvCxnSpPr>
          <p:nvPr/>
        </p:nvCxnSpPr>
        <p:spPr>
          <a:xfrm flipV="1">
            <a:off x="2408017" y="4884986"/>
            <a:ext cx="744195" cy="262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제목 4"/>
          <p:cNvSpPr txBox="1">
            <a:spLocks/>
          </p:cNvSpPr>
          <p:nvPr/>
        </p:nvSpPr>
        <p:spPr>
          <a:xfrm>
            <a:off x="963883" y="794889"/>
            <a:ext cx="6494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lang="en-US" sz="3600" b="1" kern="120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800" dirty="0">
                <a:ln w="19050">
                  <a:solidFill>
                    <a:prstClr val="black"/>
                  </a:solidFill>
                </a:ln>
                <a:solidFill>
                  <a:srgbClr val="5581FD">
                    <a:lumMod val="40000"/>
                    <a:lumOff val="60000"/>
                  </a:srgbClr>
                </a:solidFill>
                <a:cs typeface="Times New Roman" panose="02020603050405020304" pitchFamily="18" charset="0"/>
              </a:rPr>
              <a:t>관계사절</a:t>
            </a:r>
            <a:r>
              <a:rPr lang="ko-KR" altLang="en-US" sz="2800" dirty="0">
                <a:ln w="19050">
                  <a:solidFill>
                    <a:prstClr val="black"/>
                  </a:solidFill>
                </a:ln>
                <a:solidFill>
                  <a:srgbClr val="5581FD">
                    <a:lumMod val="40000"/>
                    <a:lumOff val="60000"/>
                  </a:srgbClr>
                </a:solidFill>
                <a:latin typeface="Book Antiqua" panose="02040602050305030304" pitchFamily="18" charset="0"/>
                <a:ea typeface="210 라임 B" panose="02020603020101020101" pitchFamily="18" charset="-127"/>
                <a:cs typeface="Times New Roman" panose="02020603050405020304" pitchFamily="18" charset="0"/>
              </a:rPr>
              <a:t>  </a:t>
            </a:r>
            <a:r>
              <a:rPr altLang="ko-KR" sz="2800" dirty="0">
                <a:ln w="19050">
                  <a:solidFill>
                    <a:prstClr val="black"/>
                  </a:solidFill>
                </a:ln>
                <a:solidFill>
                  <a:srgbClr val="5581FD">
                    <a:lumMod val="40000"/>
                    <a:lumOff val="60000"/>
                  </a:srgbClr>
                </a:solidFill>
                <a:latin typeface="Book Antiqua" panose="02040602050305030304" pitchFamily="18" charset="0"/>
                <a:ea typeface="210 라임 B" panose="02020603020101020101" pitchFamily="18" charset="-127"/>
                <a:cs typeface="Times New Roman" panose="02020603050405020304" pitchFamily="18" charset="0"/>
              </a:rPr>
              <a:t>1. </a:t>
            </a:r>
            <a:r>
              <a:rPr lang="ko-KR" altLang="en-US" sz="2800" dirty="0">
                <a:ln w="19050">
                  <a:solidFill>
                    <a:prstClr val="black"/>
                  </a:solidFill>
                </a:ln>
                <a:solidFill>
                  <a:prstClr val="white"/>
                </a:solidFill>
                <a:latin typeface="Book Antiqua" panose="02040602050305030304" pitchFamily="18" charset="0"/>
                <a:ea typeface="210 라임 B" panose="02020603020101020101" pitchFamily="18" charset="-127"/>
                <a:cs typeface="Times New Roman" panose="02020603050405020304" pitchFamily="18" charset="0"/>
              </a:rPr>
              <a:t>  </a:t>
            </a:r>
            <a:r>
              <a:rPr altLang="ko-KR" sz="2800" dirty="0">
                <a:ln w="19050">
                  <a:solidFill>
                    <a:prstClr val="black"/>
                  </a:solidFill>
                </a:ln>
                <a:solidFill>
                  <a:prstClr val="white">
                    <a:lumMod val="75000"/>
                  </a:prstClr>
                </a:solidFill>
                <a:latin typeface="Book Antiqua" panose="02040602050305030304" pitchFamily="18" charset="0"/>
                <a:ea typeface="210 라임 B" panose="02020603020101020101" pitchFamily="18" charset="-127"/>
                <a:cs typeface="Times New Roman" panose="02020603050405020304" pitchFamily="18" charset="0"/>
              </a:rPr>
              <a:t>who /which </a:t>
            </a:r>
            <a:r>
              <a:rPr lang="ko-KR" altLang="en-US" sz="2800" dirty="0">
                <a:ln w="19050">
                  <a:solidFill>
                    <a:prstClr val="black"/>
                  </a:solidFill>
                </a:ln>
                <a:solidFill>
                  <a:prstClr val="white">
                    <a:lumMod val="75000"/>
                  </a:prstClr>
                </a:solidFill>
                <a:cs typeface="Times New Roman" panose="02020603050405020304" pitchFamily="18" charset="0"/>
              </a:rPr>
              <a:t>절</a:t>
            </a:r>
            <a:r>
              <a:rPr lang="ko-KR" altLang="en-US" sz="2800" dirty="0">
                <a:ln w="19050">
                  <a:solidFill>
                    <a:prstClr val="black"/>
                  </a:solidFill>
                </a:ln>
                <a:solidFill>
                  <a:prstClr val="white">
                    <a:lumMod val="75000"/>
                  </a:prstClr>
                </a:solidFill>
                <a:latin typeface="Book Antiqua" panose="02040602050305030304" pitchFamily="18" charset="0"/>
                <a:ea typeface="210 라임 B" panose="02020603020101020101" pitchFamily="18" charset="-127"/>
                <a:cs typeface="Times New Roman" panose="02020603050405020304" pitchFamily="18" charset="0"/>
              </a:rPr>
              <a:t> </a:t>
            </a:r>
            <a:endParaRPr lang="ko-KR" altLang="en-US" sz="2800" dirty="0">
              <a:ln w="19050">
                <a:solidFill>
                  <a:prstClr val="black"/>
                </a:solidFill>
              </a:ln>
              <a:solidFill>
                <a:prstClr val="white"/>
              </a:solidFill>
              <a:latin typeface="Book Antiqua" panose="02040602050305030304" pitchFamily="18" charset="0"/>
              <a:ea typeface="210 라임 B" panose="0202060302010102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36" name="곱셈 기호 35"/>
          <p:cNvSpPr/>
          <p:nvPr/>
        </p:nvSpPr>
        <p:spPr>
          <a:xfrm>
            <a:off x="2453247" y="2506122"/>
            <a:ext cx="216023" cy="288032"/>
          </a:xfrm>
          <a:prstGeom prst="mathMultiply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5" name="모서리가 둥근 직사각형 24"/>
          <p:cNvSpPr/>
          <p:nvPr/>
        </p:nvSpPr>
        <p:spPr bwMode="auto">
          <a:xfrm rot="10800000" flipH="1" flipV="1">
            <a:off x="3584546" y="2409831"/>
            <a:ext cx="234681" cy="259516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endParaRPr lang="ko-KR" alt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모서리가 둥근 직사각형 27"/>
          <p:cNvSpPr/>
          <p:nvPr/>
        </p:nvSpPr>
        <p:spPr bwMode="auto">
          <a:xfrm rot="10800000" flipH="1" flipV="1">
            <a:off x="4022504" y="4534409"/>
            <a:ext cx="188432" cy="279823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endParaRPr lang="ko-KR" alt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곱셈 기호 30"/>
          <p:cNvSpPr/>
          <p:nvPr/>
        </p:nvSpPr>
        <p:spPr>
          <a:xfrm>
            <a:off x="3334428" y="2368629"/>
            <a:ext cx="920249" cy="457021"/>
          </a:xfrm>
          <a:prstGeom prst="mathMultiply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4" name="곱셈 기호 33"/>
          <p:cNvSpPr/>
          <p:nvPr/>
        </p:nvSpPr>
        <p:spPr>
          <a:xfrm>
            <a:off x="3819227" y="4539485"/>
            <a:ext cx="920249" cy="457021"/>
          </a:xfrm>
          <a:prstGeom prst="mathMultiply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972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8" grpId="0" animBg="1"/>
      <p:bldP spid="19" grpId="0" animBg="1"/>
      <p:bldP spid="20" grpId="0" animBg="1"/>
      <p:bldP spid="17" grpId="0" animBg="1"/>
      <p:bldP spid="23" grpId="0" animBg="1"/>
      <p:bldP spid="29" grpId="0" animBg="1"/>
      <p:bldP spid="30" grpId="0" animBg="1"/>
      <p:bldP spid="36" grpId="0" animBg="1"/>
      <p:bldP spid="25" grpId="0" animBg="1"/>
      <p:bldP spid="28" grpId="0" animBg="1"/>
      <p:bldP spid="31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700766" y="1638732"/>
            <a:ext cx="623087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ko-KR" sz="2000" b="1" dirty="0">
                <a:solidFill>
                  <a:prstClr val="black"/>
                </a:solidFill>
              </a:rPr>
              <a:t> </a:t>
            </a:r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know a boy     </a:t>
            </a:r>
            <a:r>
              <a:rPr lang="en-US" altLang="ko-KR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taking care of the goats.</a:t>
            </a:r>
            <a:endParaRPr lang="ko-KR" alt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ko-K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endParaRPr lang="en-US" altLang="ko-KR" dirty="0">
              <a:solidFill>
                <a:srgbClr val="000000"/>
              </a:solidFill>
              <a:latin typeface="Times New Roman" panose="02020603050405020304" pitchFamily="18" charset="0"/>
              <a:ea typeface="나눔바른고딕" panose="020B060302010102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59667" y="2144650"/>
            <a:ext cx="310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prstClr val="black"/>
                </a:solidFill>
              </a:rPr>
              <a:t>관계사절 </a:t>
            </a:r>
            <a:r>
              <a:rPr lang="en-US" altLang="ko-KR" dirty="0">
                <a:solidFill>
                  <a:prstClr val="black"/>
                </a:solidFill>
              </a:rPr>
              <a:t>– </a:t>
            </a:r>
          </a:p>
          <a:p>
            <a:r>
              <a:rPr lang="ko-KR" altLang="en-US" dirty="0">
                <a:solidFill>
                  <a:prstClr val="black"/>
                </a:solidFill>
              </a:rPr>
              <a:t>앞에 놓인       에 대해 설명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11921" y="3946667"/>
            <a:ext cx="6950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ko-K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   who </a:t>
            </a:r>
            <a:r>
              <a:rPr lang="ko-KR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나 </a:t>
            </a:r>
            <a:r>
              <a:rPr lang="en-US" altLang="ko-K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which </a:t>
            </a:r>
            <a:r>
              <a:rPr lang="ko-KR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대신 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that</a:t>
            </a:r>
            <a:r>
              <a:rPr lang="en-US" altLang="ko-KR" sz="2400" b="1" dirty="0">
                <a:solidFill>
                  <a:prstClr val="black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사용 가능</a:t>
            </a:r>
            <a:r>
              <a:rPr lang="en-US" altLang="ko-KR" sz="2400" b="1" dirty="0">
                <a:solidFill>
                  <a:prstClr val="black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  </a:t>
            </a:r>
          </a:p>
          <a:p>
            <a:r>
              <a:rPr lang="en-US" altLang="ko-KR" sz="2400" b="1" dirty="0">
                <a:solidFill>
                  <a:prstClr val="black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</a:t>
            </a:r>
            <a:endParaRPr lang="en-US" altLang="ko-KR" sz="2400" b="1" dirty="0">
              <a:solidFill>
                <a:srgbClr val="C00000"/>
              </a:solidFill>
              <a:latin typeface="Times New Roman" panose="02020603050405020304" pitchFamily="18" charset="0"/>
              <a:ea typeface="나눔바른고딕" panose="020B060302010102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16" name="모서리가 둥근 직사각형 15"/>
          <p:cNvSpPr/>
          <p:nvPr/>
        </p:nvSpPr>
        <p:spPr bwMode="auto">
          <a:xfrm>
            <a:off x="5715610" y="2467815"/>
            <a:ext cx="557085" cy="306467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ko-KR" altLang="en-US" b="1" dirty="0">
                <a:solidFill>
                  <a:srgbClr val="2B0AF4"/>
                </a:solidFill>
              </a:rPr>
              <a:t>단어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2975860" y="1638732"/>
            <a:ext cx="3837796" cy="435061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lang="ko-KR" altLang="en-US" sz="1000" b="1">
              <a:solidFill>
                <a:prstClr val="white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00766" y="2880876"/>
            <a:ext cx="75687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The</a:t>
            </a:r>
            <a:r>
              <a:rPr lang="ko-KR" alt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boy</a:t>
            </a:r>
            <a:r>
              <a:rPr lang="ko-KR" alt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saw the goats   </a:t>
            </a:r>
            <a:r>
              <a:rPr lang="en-US" altLang="ko-KR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were eating the coffee beans. </a:t>
            </a:r>
          </a:p>
          <a:p>
            <a:endParaRPr lang="en-US" altLang="ko-KR" sz="1000" b="1" dirty="0">
              <a:solidFill>
                <a:prstClr val="black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658664" y="2930810"/>
            <a:ext cx="4022972" cy="360039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lang="ko-KR" altLang="en-US" sz="1000" b="1">
              <a:solidFill>
                <a:prstClr val="white"/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 bwMode="auto">
          <a:xfrm>
            <a:off x="2172981" y="2073794"/>
            <a:ext cx="816117" cy="352937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r>
              <a:rPr lang="ko-KR" altLang="en-US" sz="1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선행사</a:t>
            </a:r>
            <a:endParaRPr lang="ko-KR" altLang="en-US" sz="1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직선 연결선 17">
            <a:extLst>
              <a:ext uri="{FF2B5EF4-FFF2-40B4-BE49-F238E27FC236}">
                <a16:creationId xmlns="" xmlns:a16="http://schemas.microsoft.com/office/drawing/2014/main" id="{F587D9A2-29AE-424F-B5DD-B02C9F92C289}"/>
              </a:ext>
            </a:extLst>
          </p:cNvPr>
          <p:cNvCxnSpPr>
            <a:cxnSpLocks/>
          </p:cNvCxnSpPr>
          <p:nvPr/>
        </p:nvCxnSpPr>
        <p:spPr>
          <a:xfrm>
            <a:off x="2298818" y="2037307"/>
            <a:ext cx="607565" cy="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>
            <a:extLst>
              <a:ext uri="{FF2B5EF4-FFF2-40B4-BE49-F238E27FC236}">
                <a16:creationId xmlns="" xmlns:a16="http://schemas.microsoft.com/office/drawing/2014/main" id="{F587D9A2-29AE-424F-B5DD-B02C9F92C289}"/>
              </a:ext>
            </a:extLst>
          </p:cNvPr>
          <p:cNvCxnSpPr>
            <a:cxnSpLocks/>
          </p:cNvCxnSpPr>
          <p:nvPr/>
        </p:nvCxnSpPr>
        <p:spPr>
          <a:xfrm flipV="1">
            <a:off x="2497353" y="3236356"/>
            <a:ext cx="993893" cy="262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모서리가 둥근 직사각형 28"/>
          <p:cNvSpPr/>
          <p:nvPr/>
        </p:nvSpPr>
        <p:spPr bwMode="auto">
          <a:xfrm>
            <a:off x="3077707" y="1683617"/>
            <a:ext cx="573907" cy="327519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2000" b="1" dirty="0">
                <a:solidFill>
                  <a:srgbClr val="FF0000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that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  <p:sp>
        <p:nvSpPr>
          <p:cNvPr id="41" name="모서리가 둥근 직사각형 40"/>
          <p:cNvSpPr/>
          <p:nvPr/>
        </p:nvSpPr>
        <p:spPr bwMode="auto">
          <a:xfrm>
            <a:off x="4559667" y="5070636"/>
            <a:ext cx="1017034" cy="47134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2800" b="1" dirty="0">
                <a:solidFill>
                  <a:srgbClr val="FF0000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that</a:t>
            </a:r>
            <a:endParaRPr lang="ko-KR" altLang="en-US" sz="2800" b="1" dirty="0">
              <a:solidFill>
                <a:srgbClr val="C00000"/>
              </a:solidFill>
            </a:endParaRPr>
          </a:p>
          <a:p>
            <a:r>
              <a:rPr lang="en-US" altLang="ko-KR" sz="2800" b="1" dirty="0">
                <a:solidFill>
                  <a:srgbClr val="2B0AF4"/>
                </a:solidFill>
              </a:rPr>
              <a:t>  </a:t>
            </a:r>
            <a:r>
              <a:rPr kumimoji="1" lang="en-US" altLang="ko-KR" sz="2400" b="1" dirty="0">
                <a:solidFill>
                  <a:srgbClr val="2B0AF4"/>
                </a:solidFill>
              </a:rPr>
              <a:t> </a:t>
            </a:r>
            <a:r>
              <a:rPr kumimoji="1" lang="en-US" altLang="ko-KR" sz="2400" b="1" dirty="0">
                <a:solidFill>
                  <a:srgbClr val="2B0AF4"/>
                </a:solidFill>
                <a:latin typeface="Times New Roman" pitchFamily="18" charset="0"/>
              </a:rPr>
              <a:t> </a:t>
            </a:r>
            <a:endParaRPr lang="ko-KR" altLang="en-US" sz="2400" b="1" dirty="0">
              <a:solidFill>
                <a:srgbClr val="2B0AF4"/>
              </a:solidFill>
            </a:endParaRPr>
          </a:p>
        </p:txBody>
      </p:sp>
      <p:sp>
        <p:nvSpPr>
          <p:cNvPr id="44" name="모서리가 둥근 직사각형 43"/>
          <p:cNvSpPr/>
          <p:nvPr/>
        </p:nvSpPr>
        <p:spPr bwMode="auto">
          <a:xfrm>
            <a:off x="1817078" y="4774289"/>
            <a:ext cx="1177221" cy="45011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endParaRPr lang="ko-KR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모서리가 둥근 직사각형 44"/>
          <p:cNvSpPr/>
          <p:nvPr/>
        </p:nvSpPr>
        <p:spPr bwMode="auto">
          <a:xfrm>
            <a:off x="1833083" y="5453393"/>
            <a:ext cx="1432564" cy="48202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endParaRPr lang="ko-KR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오른쪽 화살표 46"/>
          <p:cNvSpPr/>
          <p:nvPr/>
        </p:nvSpPr>
        <p:spPr bwMode="auto">
          <a:xfrm rot="585585">
            <a:off x="3361355" y="4994654"/>
            <a:ext cx="997012" cy="228803"/>
          </a:xfrm>
          <a:prstGeom prst="rightArrow">
            <a:avLst/>
          </a:prstGeom>
          <a:solidFill>
            <a:srgbClr val="00990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fontAlgn="base" latinLnBrk="0">
              <a:spcBef>
                <a:spcPct val="0"/>
              </a:spcBef>
              <a:spcAft>
                <a:spcPct val="0"/>
              </a:spcAft>
            </a:pPr>
            <a:endParaRPr lang="ko-KR" altLang="en-US" sz="1000" b="1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49" name="오른쪽 화살표 48"/>
          <p:cNvSpPr/>
          <p:nvPr/>
        </p:nvSpPr>
        <p:spPr bwMode="auto">
          <a:xfrm rot="20531162">
            <a:off x="3421209" y="5447563"/>
            <a:ext cx="997185" cy="267774"/>
          </a:xfrm>
          <a:prstGeom prst="rightArrow">
            <a:avLst/>
          </a:prstGeom>
          <a:solidFill>
            <a:srgbClr val="00990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fontAlgn="base" latinLnBrk="0">
              <a:spcBef>
                <a:spcPct val="0"/>
              </a:spcBef>
              <a:spcAft>
                <a:spcPct val="0"/>
              </a:spcAft>
            </a:pPr>
            <a:endParaRPr lang="ko-KR" altLang="en-US" sz="1000" b="1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51" name="제목 4"/>
          <p:cNvSpPr txBox="1">
            <a:spLocks/>
          </p:cNvSpPr>
          <p:nvPr/>
        </p:nvSpPr>
        <p:spPr>
          <a:xfrm>
            <a:off x="893650" y="517817"/>
            <a:ext cx="6494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lang="en-US" sz="3600" b="1" kern="120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800" dirty="0">
                <a:ln w="19050">
                  <a:solidFill>
                    <a:prstClr val="black"/>
                  </a:solidFill>
                </a:ln>
                <a:solidFill>
                  <a:srgbClr val="5581FD">
                    <a:lumMod val="40000"/>
                    <a:lumOff val="60000"/>
                  </a:srgbClr>
                </a:solidFill>
                <a:cs typeface="Times New Roman" panose="02020603050405020304" pitchFamily="18" charset="0"/>
              </a:rPr>
              <a:t>관계사절  </a:t>
            </a:r>
            <a:r>
              <a:rPr altLang="ko-KR" sz="2800" dirty="0">
                <a:ln w="19050">
                  <a:solidFill>
                    <a:prstClr val="black"/>
                  </a:solidFill>
                </a:ln>
                <a:solidFill>
                  <a:srgbClr val="5581FD">
                    <a:lumMod val="40000"/>
                    <a:lumOff val="60000"/>
                  </a:srgbClr>
                </a:solidFill>
                <a:cs typeface="Times New Roman" panose="02020603050405020304" pitchFamily="18" charset="0"/>
              </a:rPr>
              <a:t>2. </a:t>
            </a:r>
            <a:r>
              <a:rPr lang="ko-KR" altLang="en-US" sz="2800" dirty="0">
                <a:ln w="19050">
                  <a:solidFill>
                    <a:prstClr val="black"/>
                  </a:solidFill>
                </a:ln>
                <a:solidFill>
                  <a:prstClr val="white"/>
                </a:solidFill>
                <a:cs typeface="Times New Roman" panose="02020603050405020304" pitchFamily="18" charset="0"/>
              </a:rPr>
              <a:t>  주격  </a:t>
            </a:r>
            <a:r>
              <a:rPr altLang="ko-KR" sz="2800" dirty="0">
                <a:ln w="19050">
                  <a:solidFill>
                    <a:prstClr val="black"/>
                  </a:solidFill>
                </a:ln>
                <a:solidFill>
                  <a:prstClr val="white"/>
                </a:solidFill>
                <a:cs typeface="Times New Roman" panose="02020603050405020304" pitchFamily="18" charset="0"/>
              </a:rPr>
              <a:t>&amp;  That</a:t>
            </a:r>
            <a:r>
              <a:rPr lang="ko-KR" altLang="en-US" sz="2800" dirty="0">
                <a:ln w="19050">
                  <a:solidFill>
                    <a:prstClr val="black"/>
                  </a:solidFill>
                </a:ln>
                <a:solidFill>
                  <a:prstClr val="white"/>
                </a:solidFill>
                <a:cs typeface="Times New Roman" panose="02020603050405020304" pitchFamily="18" charset="0"/>
              </a:rPr>
              <a:t>  </a:t>
            </a:r>
          </a:p>
        </p:txBody>
      </p:sp>
      <p:cxnSp>
        <p:nvCxnSpPr>
          <p:cNvPr id="31" name="직선 연결선 30">
            <a:extLst>
              <a:ext uri="{FF2B5EF4-FFF2-40B4-BE49-F238E27FC236}">
                <a16:creationId xmlns="" xmlns:a16="http://schemas.microsoft.com/office/drawing/2014/main" id="{F587D9A2-29AE-424F-B5DD-B02C9F92C289}"/>
              </a:ext>
            </a:extLst>
          </p:cNvPr>
          <p:cNvCxnSpPr>
            <a:cxnSpLocks/>
          </p:cNvCxnSpPr>
          <p:nvPr/>
        </p:nvCxnSpPr>
        <p:spPr>
          <a:xfrm>
            <a:off x="3714872" y="1977286"/>
            <a:ext cx="425831" cy="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모서리가 둥근 직사각형 32"/>
          <p:cNvSpPr/>
          <p:nvPr/>
        </p:nvSpPr>
        <p:spPr bwMode="auto">
          <a:xfrm>
            <a:off x="2986045" y="2073794"/>
            <a:ext cx="632200" cy="35293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r>
              <a:rPr lang="ko-KR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주어</a:t>
            </a:r>
            <a:r>
              <a:rPr lang="en-US" altLang="ko-K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r>
              <a:rPr kumimoji="1" lang="en-US" altLang="ko-KR" sz="2400" b="1" dirty="0">
                <a:solidFill>
                  <a:srgbClr val="2B0AF4"/>
                </a:solidFill>
              </a:rPr>
              <a:t> </a:t>
            </a:r>
            <a:r>
              <a:rPr kumimoji="1" lang="en-US" altLang="ko-KR" sz="2400" b="1" dirty="0">
                <a:solidFill>
                  <a:srgbClr val="2B0AF4"/>
                </a:solidFill>
                <a:latin typeface="Times New Roman" pitchFamily="18" charset="0"/>
              </a:rPr>
              <a:t> </a:t>
            </a:r>
            <a:endParaRPr lang="ko-KR" altLang="en-US" sz="2400" b="1" dirty="0">
              <a:solidFill>
                <a:srgbClr val="2B0AF4"/>
              </a:solidFill>
            </a:endParaRPr>
          </a:p>
        </p:txBody>
      </p:sp>
      <p:sp>
        <p:nvSpPr>
          <p:cNvPr id="36" name="모서리가 둥근 직사각형 35"/>
          <p:cNvSpPr/>
          <p:nvPr/>
        </p:nvSpPr>
        <p:spPr bwMode="auto">
          <a:xfrm>
            <a:off x="3701010" y="2069772"/>
            <a:ext cx="761940" cy="35695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ko-KR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동사</a:t>
            </a:r>
            <a:endParaRPr lang="en-US" altLang="ko-KR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ko-KR" sz="1600" dirty="0">
              <a:solidFill>
                <a:srgbClr val="000000"/>
              </a:solidFill>
              <a:latin typeface="Times New Roman" panose="02020603050405020304" pitchFamily="18" charset="0"/>
              <a:ea typeface="나눔바른고딕" panose="020B0603020101020101" pitchFamily="50" charset="-127"/>
              <a:cs typeface="Times New Roman" panose="02020603050405020304" pitchFamily="18" charset="0"/>
            </a:endParaRPr>
          </a:p>
          <a:p>
            <a:r>
              <a:rPr lang="en-US" altLang="ko-KR" sz="2000" b="1" dirty="0">
                <a:solidFill>
                  <a:srgbClr val="2B0AF4"/>
                </a:solidFill>
              </a:rPr>
              <a:t> </a:t>
            </a:r>
            <a:r>
              <a:rPr kumimoji="1" lang="en-US" altLang="ko-KR" sz="2400" b="1" dirty="0">
                <a:solidFill>
                  <a:srgbClr val="2B0AF4"/>
                </a:solidFill>
              </a:rPr>
              <a:t> </a:t>
            </a:r>
            <a:r>
              <a:rPr kumimoji="1" lang="en-US" altLang="ko-KR" sz="2400" b="1" dirty="0">
                <a:solidFill>
                  <a:srgbClr val="2B0AF4"/>
                </a:solidFill>
                <a:latin typeface="Times New Roman" pitchFamily="18" charset="0"/>
              </a:rPr>
              <a:t> </a:t>
            </a:r>
            <a:endParaRPr lang="ko-KR" altLang="en-US" sz="2400" b="1" dirty="0">
              <a:solidFill>
                <a:srgbClr val="2B0AF4"/>
              </a:solidFill>
            </a:endParaRPr>
          </a:p>
        </p:txBody>
      </p:sp>
      <p:cxnSp>
        <p:nvCxnSpPr>
          <p:cNvPr id="37" name="직선 연결선 36">
            <a:extLst>
              <a:ext uri="{FF2B5EF4-FFF2-40B4-BE49-F238E27FC236}">
                <a16:creationId xmlns="" xmlns:a16="http://schemas.microsoft.com/office/drawing/2014/main" id="{F587D9A2-29AE-424F-B5DD-B02C9F92C289}"/>
              </a:ext>
            </a:extLst>
          </p:cNvPr>
          <p:cNvCxnSpPr>
            <a:cxnSpLocks/>
          </p:cNvCxnSpPr>
          <p:nvPr/>
        </p:nvCxnSpPr>
        <p:spPr>
          <a:xfrm>
            <a:off x="4415190" y="3218388"/>
            <a:ext cx="472210" cy="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모서리가 둥근 직사각형 41"/>
          <p:cNvSpPr/>
          <p:nvPr/>
        </p:nvSpPr>
        <p:spPr bwMode="auto">
          <a:xfrm>
            <a:off x="4370546" y="3290848"/>
            <a:ext cx="736425" cy="35293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ko-KR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동사</a:t>
            </a:r>
            <a:endParaRPr lang="en-US" altLang="ko-KR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ko-KR" sz="1600" dirty="0">
              <a:solidFill>
                <a:srgbClr val="000000"/>
              </a:solidFill>
              <a:latin typeface="Times New Roman" panose="02020603050405020304" pitchFamily="18" charset="0"/>
              <a:ea typeface="나눔바른고딕" panose="020B0603020101020101" pitchFamily="50" charset="-127"/>
              <a:cs typeface="Times New Roman" panose="02020603050405020304" pitchFamily="18" charset="0"/>
            </a:endParaRPr>
          </a:p>
          <a:p>
            <a:r>
              <a:rPr lang="en-US" altLang="ko-KR" sz="2000" b="1" dirty="0">
                <a:solidFill>
                  <a:srgbClr val="2B0AF4"/>
                </a:solidFill>
              </a:rPr>
              <a:t> </a:t>
            </a:r>
            <a:r>
              <a:rPr kumimoji="1" lang="en-US" altLang="ko-KR" sz="2400" b="1" dirty="0">
                <a:solidFill>
                  <a:srgbClr val="2B0AF4"/>
                </a:solidFill>
              </a:rPr>
              <a:t> </a:t>
            </a:r>
            <a:r>
              <a:rPr kumimoji="1" lang="en-US" altLang="ko-KR" sz="2400" b="1" dirty="0">
                <a:solidFill>
                  <a:srgbClr val="2B0AF4"/>
                </a:solidFill>
                <a:latin typeface="Times New Roman" pitchFamily="18" charset="0"/>
              </a:rPr>
              <a:t> </a:t>
            </a:r>
            <a:endParaRPr lang="ko-KR" altLang="en-US" sz="2400" b="1" dirty="0">
              <a:solidFill>
                <a:srgbClr val="2B0AF4"/>
              </a:solidFill>
            </a:endParaRPr>
          </a:p>
        </p:txBody>
      </p:sp>
      <p:sp>
        <p:nvSpPr>
          <p:cNvPr id="43" name="모서리가 둥근 직사각형 42"/>
          <p:cNvSpPr/>
          <p:nvPr/>
        </p:nvSpPr>
        <p:spPr bwMode="auto">
          <a:xfrm>
            <a:off x="3673264" y="3308688"/>
            <a:ext cx="602120" cy="33509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r>
              <a:rPr lang="ko-KR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주어</a:t>
            </a:r>
            <a:r>
              <a:rPr lang="en-US" altLang="ko-K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r>
              <a:rPr kumimoji="1" lang="en-US" altLang="ko-KR" sz="2400" b="1" dirty="0">
                <a:solidFill>
                  <a:srgbClr val="2B0AF4"/>
                </a:solidFill>
              </a:rPr>
              <a:t> </a:t>
            </a:r>
            <a:r>
              <a:rPr kumimoji="1" lang="en-US" altLang="ko-KR" sz="2400" b="1" dirty="0">
                <a:solidFill>
                  <a:srgbClr val="2B0AF4"/>
                </a:solidFill>
                <a:latin typeface="Times New Roman" pitchFamily="18" charset="0"/>
              </a:rPr>
              <a:t> </a:t>
            </a:r>
            <a:endParaRPr lang="ko-KR" altLang="en-US" sz="2400" b="1" dirty="0">
              <a:solidFill>
                <a:srgbClr val="2B0AF4"/>
              </a:solidFill>
            </a:endParaRPr>
          </a:p>
        </p:txBody>
      </p:sp>
      <p:sp>
        <p:nvSpPr>
          <p:cNvPr id="32" name="모서리가 둥근 직사각형 31"/>
          <p:cNvSpPr/>
          <p:nvPr/>
        </p:nvSpPr>
        <p:spPr bwMode="auto">
          <a:xfrm>
            <a:off x="2581040" y="3290849"/>
            <a:ext cx="810011" cy="352937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r>
              <a:rPr lang="ko-KR" altLang="en-US" sz="1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선행사</a:t>
            </a:r>
            <a:endParaRPr lang="ko-KR" altLang="en-US" sz="1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모서리가 둥근 직사각형 37"/>
          <p:cNvSpPr/>
          <p:nvPr/>
        </p:nvSpPr>
        <p:spPr bwMode="auto">
          <a:xfrm>
            <a:off x="3688980" y="2940811"/>
            <a:ext cx="609537" cy="296858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2000" b="1" dirty="0">
                <a:solidFill>
                  <a:srgbClr val="FF0000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that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528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6" grpId="0" animBg="1"/>
      <p:bldP spid="25" grpId="0" animBg="1"/>
      <p:bldP spid="7" grpId="0"/>
      <p:bldP spid="27" grpId="0" animBg="1"/>
      <p:bldP spid="17" grpId="0" animBg="1"/>
      <p:bldP spid="29" grpId="0" animBg="1"/>
      <p:bldP spid="41" grpId="0" animBg="1"/>
      <p:bldP spid="44" grpId="0" animBg="1"/>
      <p:bldP spid="45" grpId="0" animBg="1"/>
      <p:bldP spid="47" grpId="0" animBg="1"/>
      <p:bldP spid="49" grpId="0" animBg="1"/>
      <p:bldP spid="33" grpId="0" animBg="1"/>
      <p:bldP spid="36" grpId="0" animBg="1"/>
      <p:bldP spid="42" grpId="0" animBg="1"/>
      <p:bldP spid="43" grpId="0" animBg="1"/>
      <p:bldP spid="32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제목 4"/>
          <p:cNvSpPr txBox="1">
            <a:spLocks/>
          </p:cNvSpPr>
          <p:nvPr/>
        </p:nvSpPr>
        <p:spPr>
          <a:xfrm>
            <a:off x="975266" y="729574"/>
            <a:ext cx="6494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lang="en-US" sz="3600" b="1" kern="120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800" dirty="0">
                <a:ln w="19050">
                  <a:solidFill>
                    <a:prstClr val="black"/>
                  </a:solidFill>
                </a:ln>
                <a:solidFill>
                  <a:srgbClr val="5581FD">
                    <a:lumMod val="40000"/>
                    <a:lumOff val="60000"/>
                  </a:srgbClr>
                </a:solidFill>
                <a:cs typeface="Times New Roman" panose="02020603050405020304" pitchFamily="18" charset="0"/>
              </a:rPr>
              <a:t>관계사절  </a:t>
            </a:r>
            <a:r>
              <a:rPr altLang="ko-KR" sz="2800" dirty="0">
                <a:ln w="19050">
                  <a:solidFill>
                    <a:prstClr val="black"/>
                  </a:solidFill>
                </a:ln>
                <a:solidFill>
                  <a:srgbClr val="5581FD">
                    <a:lumMod val="40000"/>
                    <a:lumOff val="60000"/>
                  </a:srgbClr>
                </a:solidFill>
                <a:cs typeface="Times New Roman" panose="02020603050405020304" pitchFamily="18" charset="0"/>
              </a:rPr>
              <a:t>3. </a:t>
            </a:r>
            <a:r>
              <a:rPr lang="ko-KR" altLang="en-US" sz="2800" dirty="0">
                <a:ln w="19050">
                  <a:solidFill>
                    <a:prstClr val="black"/>
                  </a:solidFill>
                </a:ln>
                <a:solidFill>
                  <a:prstClr val="white"/>
                </a:solidFill>
                <a:cs typeface="Times New Roman" panose="02020603050405020304" pitchFamily="18" charset="0"/>
              </a:rPr>
              <a:t>  소유격 </a:t>
            </a:r>
            <a:r>
              <a:rPr altLang="ko-KR" sz="2800" dirty="0">
                <a:ln w="19050">
                  <a:solidFill>
                    <a:prstClr val="black"/>
                  </a:solidFill>
                </a:ln>
                <a:solidFill>
                  <a:prstClr val="white">
                    <a:lumMod val="75000"/>
                  </a:prstClr>
                </a:solidFill>
                <a:cs typeface="Times New Roman" panose="02020603050405020304" pitchFamily="18" charset="0"/>
              </a:rPr>
              <a:t> </a:t>
            </a:r>
            <a:endParaRPr lang="ko-KR" altLang="en-US" sz="2800" dirty="0">
              <a:ln w="19050">
                <a:solidFill>
                  <a:prstClr val="black"/>
                </a:solidFill>
              </a:ln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831782" y="2223035"/>
            <a:ext cx="74847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know a  boy.                  His name is Kaldi.</a:t>
            </a:r>
          </a:p>
          <a:p>
            <a:endParaRPr lang="en-US" altLang="ko-KR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o-KR" alt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know a  boy .                 His name is Kaldi.</a:t>
            </a:r>
          </a:p>
          <a:p>
            <a:endParaRPr lang="en-US" altLang="ko-KR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ko-KR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know a  boy                          name is Kaldi. </a:t>
            </a:r>
            <a:endParaRPr lang="en-US" altLang="ko-KR" sz="1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모서리가 둥근 직사각형 27"/>
          <p:cNvSpPr/>
          <p:nvPr/>
        </p:nvSpPr>
        <p:spPr bwMode="auto">
          <a:xfrm rot="10800000" flipH="1" flipV="1">
            <a:off x="3801589" y="3165258"/>
            <a:ext cx="234681" cy="313468"/>
          </a:xfrm>
          <a:prstGeom prst="roundRect">
            <a:avLst/>
          </a:prstGeom>
          <a:solidFill>
            <a:srgbClr val="FFFFFF"/>
          </a:solidFill>
          <a:ln w="28575"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endParaRPr lang="ko-KR" alt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직선 연결선 23">
            <a:extLst>
              <a:ext uri="{FF2B5EF4-FFF2-40B4-BE49-F238E27FC236}">
                <a16:creationId xmlns="" xmlns:a16="http://schemas.microsoft.com/office/drawing/2014/main" id="{F587D9A2-29AE-424F-B5DD-B02C9F92C289}"/>
              </a:ext>
            </a:extLst>
          </p:cNvPr>
          <p:cNvCxnSpPr>
            <a:cxnSpLocks/>
          </p:cNvCxnSpPr>
          <p:nvPr/>
        </p:nvCxnSpPr>
        <p:spPr>
          <a:xfrm flipV="1">
            <a:off x="1917813" y="3492477"/>
            <a:ext cx="744195" cy="262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>
            <a:extLst>
              <a:ext uri="{FF2B5EF4-FFF2-40B4-BE49-F238E27FC236}">
                <a16:creationId xmlns="" xmlns:a16="http://schemas.microsoft.com/office/drawing/2014/main" id="{F587D9A2-29AE-424F-B5DD-B02C9F92C289}"/>
              </a:ext>
            </a:extLst>
          </p:cNvPr>
          <p:cNvCxnSpPr>
            <a:cxnSpLocks/>
          </p:cNvCxnSpPr>
          <p:nvPr/>
        </p:nvCxnSpPr>
        <p:spPr>
          <a:xfrm>
            <a:off x="3850222" y="3466506"/>
            <a:ext cx="372097" cy="131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오른쪽 화살표 42"/>
          <p:cNvSpPr/>
          <p:nvPr/>
        </p:nvSpPr>
        <p:spPr bwMode="auto">
          <a:xfrm rot="7389156">
            <a:off x="3730397" y="3620628"/>
            <a:ext cx="299684" cy="176479"/>
          </a:xfrm>
          <a:prstGeom prst="rightArrow">
            <a:avLst/>
          </a:prstGeom>
          <a:solidFill>
            <a:srgbClr val="00990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fontAlgn="base" latinLnBrk="0">
              <a:spcBef>
                <a:spcPct val="0"/>
              </a:spcBef>
              <a:spcAft>
                <a:spcPct val="0"/>
              </a:spcAft>
            </a:pPr>
            <a:endParaRPr lang="ko-KR" altLang="en-US" sz="1000" b="1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42" name="모서리가 둥근 직사각형 41"/>
          <p:cNvSpPr/>
          <p:nvPr/>
        </p:nvSpPr>
        <p:spPr bwMode="auto">
          <a:xfrm>
            <a:off x="2926707" y="4049771"/>
            <a:ext cx="942480" cy="41443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2000" b="1" dirty="0">
                <a:solidFill>
                  <a:srgbClr val="0000FF"/>
                </a:solidFill>
              </a:rPr>
              <a:t> whose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  <p:sp>
        <p:nvSpPr>
          <p:cNvPr id="41" name="모서리가 둥근 직사각형 40"/>
          <p:cNvSpPr/>
          <p:nvPr/>
        </p:nvSpPr>
        <p:spPr bwMode="auto">
          <a:xfrm>
            <a:off x="4265285" y="4417346"/>
            <a:ext cx="681335" cy="436183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b="1" dirty="0">
                <a:solidFill>
                  <a:srgbClr val="0000FF"/>
                </a:solidFill>
              </a:rPr>
              <a:t> </a:t>
            </a:r>
            <a:r>
              <a:rPr lang="ko-KR" alt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명사</a:t>
            </a:r>
            <a:r>
              <a:rPr lang="en-US" altLang="ko-KR" b="1" dirty="0">
                <a:solidFill>
                  <a:srgbClr val="0000FF"/>
                </a:solidFill>
              </a:rPr>
              <a:t> </a:t>
            </a:r>
            <a:r>
              <a:rPr kumimoji="1" lang="en-US" altLang="ko-KR" sz="2400" b="1" dirty="0">
                <a:solidFill>
                  <a:srgbClr val="C00000"/>
                </a:solidFill>
                <a:latin typeface="Times New Roman" pitchFamily="18" charset="0"/>
              </a:rPr>
              <a:t>  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  <p:cxnSp>
        <p:nvCxnSpPr>
          <p:cNvPr id="44" name="직선 연결선 43">
            <a:extLst>
              <a:ext uri="{FF2B5EF4-FFF2-40B4-BE49-F238E27FC236}">
                <a16:creationId xmlns="" xmlns:a16="http://schemas.microsoft.com/office/drawing/2014/main" id="{F587D9A2-29AE-424F-B5DD-B02C9F92C289}"/>
              </a:ext>
            </a:extLst>
          </p:cNvPr>
          <p:cNvCxnSpPr>
            <a:cxnSpLocks/>
          </p:cNvCxnSpPr>
          <p:nvPr/>
        </p:nvCxnSpPr>
        <p:spPr>
          <a:xfrm>
            <a:off x="4280576" y="4420945"/>
            <a:ext cx="630125" cy="131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모서리가 둥근 직사각형 35"/>
          <p:cNvSpPr/>
          <p:nvPr/>
        </p:nvSpPr>
        <p:spPr bwMode="auto">
          <a:xfrm>
            <a:off x="3220144" y="4500198"/>
            <a:ext cx="1690557" cy="362493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r>
              <a:rPr lang="ko-KR" altLang="en-US" b="1" dirty="0">
                <a:solidFill>
                  <a:srgbClr val="0000FF"/>
                </a:solidFill>
              </a:rPr>
              <a:t>소유격</a:t>
            </a:r>
            <a:r>
              <a:rPr lang="en-US" altLang="ko-KR" b="1" dirty="0">
                <a:solidFill>
                  <a:srgbClr val="0000FF"/>
                </a:solidFill>
              </a:rPr>
              <a:t>+</a:t>
            </a:r>
            <a:r>
              <a:rPr lang="ko-KR" alt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명사</a:t>
            </a:r>
            <a:r>
              <a:rPr lang="en-US" altLang="ko-KR" b="1" dirty="0">
                <a:solidFill>
                  <a:srgbClr val="0000FF"/>
                </a:solidFill>
              </a:rPr>
              <a:t> </a:t>
            </a:r>
            <a:r>
              <a:rPr kumimoji="1" lang="en-US" altLang="ko-KR" sz="2400" b="1" dirty="0">
                <a:solidFill>
                  <a:srgbClr val="C00000"/>
                </a:solidFill>
                <a:latin typeface="Times New Roman" pitchFamily="18" charset="0"/>
              </a:rPr>
              <a:t>  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  <p:sp>
        <p:nvSpPr>
          <p:cNvPr id="23" name="모서리가 둥근 직사각형 22"/>
          <p:cNvSpPr/>
          <p:nvPr/>
        </p:nvSpPr>
        <p:spPr bwMode="auto">
          <a:xfrm>
            <a:off x="3017810" y="3101117"/>
            <a:ext cx="760274" cy="434043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b="1" dirty="0">
                <a:solidFill>
                  <a:srgbClr val="0000FF"/>
                </a:solidFill>
              </a:rPr>
              <a:t>and</a:t>
            </a:r>
            <a:r>
              <a:rPr kumimoji="1" lang="en-US" altLang="ko-KR" sz="2400" b="1" dirty="0">
                <a:solidFill>
                  <a:srgbClr val="C00000"/>
                </a:solidFill>
                <a:latin typeface="Times New Roman" pitchFamily="18" charset="0"/>
              </a:rPr>
              <a:t>  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  <p:sp>
        <p:nvSpPr>
          <p:cNvPr id="26" name="곱셈 기호 25"/>
          <p:cNvSpPr/>
          <p:nvPr/>
        </p:nvSpPr>
        <p:spPr>
          <a:xfrm>
            <a:off x="2884924" y="3179416"/>
            <a:ext cx="920249" cy="457021"/>
          </a:xfrm>
          <a:prstGeom prst="mathMultiply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" name="곱셈 기호 21"/>
          <p:cNvSpPr/>
          <p:nvPr/>
        </p:nvSpPr>
        <p:spPr>
          <a:xfrm>
            <a:off x="2640066" y="3263911"/>
            <a:ext cx="216023" cy="288032"/>
          </a:xfrm>
          <a:prstGeom prst="mathMultiply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952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3" grpId="0" animBg="1"/>
      <p:bldP spid="42" grpId="0" animBg="1"/>
      <p:bldP spid="41" grpId="0" animBg="1"/>
      <p:bldP spid="36" grpId="0" animBg="1"/>
      <p:bldP spid="23" grpId="0" animBg="1"/>
      <p:bldP spid="26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제목 4"/>
          <p:cNvSpPr txBox="1">
            <a:spLocks/>
          </p:cNvSpPr>
          <p:nvPr/>
        </p:nvSpPr>
        <p:spPr>
          <a:xfrm>
            <a:off x="1120881" y="738905"/>
            <a:ext cx="6494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lang="en-US" sz="3600" b="1" kern="120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800" dirty="0">
                <a:ln w="19050">
                  <a:solidFill>
                    <a:prstClr val="black"/>
                  </a:solidFill>
                </a:ln>
                <a:solidFill>
                  <a:srgbClr val="5581FD">
                    <a:lumMod val="40000"/>
                    <a:lumOff val="60000"/>
                  </a:srgbClr>
                </a:solidFill>
                <a:cs typeface="Times New Roman" panose="02020603050405020304" pitchFamily="18" charset="0"/>
              </a:rPr>
              <a:t>관계사절  </a:t>
            </a:r>
            <a:r>
              <a:rPr altLang="ko-KR" sz="2800" dirty="0">
                <a:ln w="19050">
                  <a:solidFill>
                    <a:prstClr val="black"/>
                  </a:solidFill>
                </a:ln>
                <a:solidFill>
                  <a:srgbClr val="5581FD">
                    <a:lumMod val="40000"/>
                    <a:lumOff val="60000"/>
                  </a:srgbClr>
                </a:solidFill>
                <a:cs typeface="Times New Roman" panose="02020603050405020304" pitchFamily="18" charset="0"/>
              </a:rPr>
              <a:t>4. </a:t>
            </a:r>
            <a:r>
              <a:rPr lang="ko-KR" altLang="en-US" sz="2800" dirty="0">
                <a:ln w="19050">
                  <a:solidFill>
                    <a:prstClr val="black"/>
                  </a:solidFill>
                </a:ln>
                <a:solidFill>
                  <a:prstClr val="white"/>
                </a:solidFill>
                <a:cs typeface="Times New Roman" panose="02020603050405020304" pitchFamily="18" charset="0"/>
              </a:rPr>
              <a:t>  목적격</a:t>
            </a:r>
            <a:r>
              <a:rPr altLang="ko-KR" sz="2800" dirty="0">
                <a:ln w="19050">
                  <a:solidFill>
                    <a:prstClr val="black"/>
                  </a:solidFill>
                </a:ln>
                <a:solidFill>
                  <a:prstClr val="white"/>
                </a:solidFill>
                <a:cs typeface="Times New Roman" panose="02020603050405020304" pitchFamily="18" charset="0"/>
              </a:rPr>
              <a:t> &amp;  That </a:t>
            </a:r>
            <a:r>
              <a:rPr lang="ko-KR" altLang="en-US" sz="2800" dirty="0">
                <a:ln w="19050">
                  <a:solidFill>
                    <a:prstClr val="black"/>
                  </a:solidFill>
                </a:ln>
                <a:solidFill>
                  <a:prstClr val="white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99560" y="1965049"/>
            <a:ext cx="72504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prstClr val="black"/>
                </a:solidFill>
              </a:rPr>
              <a:t> </a:t>
            </a:r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want to see the Islamic monk.  </a:t>
            </a:r>
            <a:r>
              <a:rPr lang="en-US" altLang="ko-KR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Kaldi met him.</a:t>
            </a:r>
          </a:p>
          <a:p>
            <a:endParaRPr lang="ko-KR" alt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ko-KR" sz="2000" b="1" dirty="0">
              <a:solidFill>
                <a:prstClr val="black"/>
              </a:solidFill>
              <a:latin typeface="Times New Roman" panose="02020603050405020304" pitchFamily="18" charset="0"/>
              <a:ea typeface="나눔바른고딕" panose="020B0603020101020101" pitchFamily="50" charset="-127"/>
              <a:cs typeface="Times New Roman" panose="02020603050405020304" pitchFamily="18" charset="0"/>
            </a:endParaRPr>
          </a:p>
          <a:p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want to see the Islamic monk.  </a:t>
            </a:r>
            <a:r>
              <a:rPr lang="en-US" altLang="ko-KR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Kaldi met him.</a:t>
            </a:r>
          </a:p>
          <a:p>
            <a:endParaRPr lang="ko-KR" alt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ko-KR" sz="2000" b="1" dirty="0">
              <a:solidFill>
                <a:prstClr val="black"/>
              </a:solidFill>
              <a:latin typeface="Times New Roman" panose="02020603050405020304" pitchFamily="18" charset="0"/>
              <a:ea typeface="나눔바른고딕" panose="020B0603020101020101" pitchFamily="50" charset="-127"/>
              <a:cs typeface="Times New Roman" panose="02020603050405020304" pitchFamily="18" charset="0"/>
            </a:endParaRPr>
          </a:p>
          <a:p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want to see the Islamic monk   </a:t>
            </a:r>
            <a:r>
              <a:rPr lang="en-US" altLang="ko-KR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ko-K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Kaldi met him.</a:t>
            </a:r>
            <a:endParaRPr lang="ko-KR" alt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ko-KR" sz="2000" b="1" dirty="0">
              <a:solidFill>
                <a:prstClr val="black"/>
              </a:solidFill>
              <a:latin typeface="Times New Roman" panose="02020603050405020304" pitchFamily="18" charset="0"/>
              <a:ea typeface="나눔바른고딕" panose="020B060302010102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45" name="모서리가 둥근 직사각형 44"/>
          <p:cNvSpPr/>
          <p:nvPr/>
        </p:nvSpPr>
        <p:spPr bwMode="auto">
          <a:xfrm>
            <a:off x="4771628" y="2808278"/>
            <a:ext cx="760274" cy="434043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b="1" dirty="0">
                <a:solidFill>
                  <a:srgbClr val="0000FF"/>
                </a:solidFill>
              </a:rPr>
              <a:t>and</a:t>
            </a:r>
            <a:r>
              <a:rPr kumimoji="1" lang="en-US" altLang="ko-KR" sz="2400" b="1" dirty="0">
                <a:solidFill>
                  <a:srgbClr val="C00000"/>
                </a:solidFill>
                <a:latin typeface="Times New Roman" pitchFamily="18" charset="0"/>
              </a:rPr>
              <a:t>  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  <p:sp>
        <p:nvSpPr>
          <p:cNvPr id="47" name="곱셈 기호 46"/>
          <p:cNvSpPr/>
          <p:nvPr/>
        </p:nvSpPr>
        <p:spPr>
          <a:xfrm>
            <a:off x="4630951" y="2846765"/>
            <a:ext cx="920249" cy="457021"/>
          </a:xfrm>
          <a:prstGeom prst="mathMultiply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49" name="직선 연결선 48">
            <a:extLst>
              <a:ext uri="{FF2B5EF4-FFF2-40B4-BE49-F238E27FC236}">
                <a16:creationId xmlns="" xmlns:a16="http://schemas.microsoft.com/office/drawing/2014/main" id="{F587D9A2-29AE-424F-B5DD-B02C9F92C289}"/>
              </a:ext>
            </a:extLst>
          </p:cNvPr>
          <p:cNvCxnSpPr>
            <a:cxnSpLocks/>
          </p:cNvCxnSpPr>
          <p:nvPr/>
        </p:nvCxnSpPr>
        <p:spPr>
          <a:xfrm>
            <a:off x="2912358" y="3242321"/>
            <a:ext cx="1564794" cy="5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>
            <a:extLst>
              <a:ext uri="{FF2B5EF4-FFF2-40B4-BE49-F238E27FC236}">
                <a16:creationId xmlns="" xmlns:a16="http://schemas.microsoft.com/office/drawing/2014/main" id="{F587D9A2-29AE-424F-B5DD-B02C9F92C289}"/>
              </a:ext>
            </a:extLst>
          </p:cNvPr>
          <p:cNvCxnSpPr>
            <a:cxnSpLocks/>
          </p:cNvCxnSpPr>
          <p:nvPr/>
        </p:nvCxnSpPr>
        <p:spPr>
          <a:xfrm>
            <a:off x="6824141" y="3242373"/>
            <a:ext cx="479245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오른쪽 화살표 55"/>
          <p:cNvSpPr/>
          <p:nvPr/>
        </p:nvSpPr>
        <p:spPr bwMode="auto">
          <a:xfrm rot="9603171" flipV="1">
            <a:off x="5476979" y="3449507"/>
            <a:ext cx="1393930" cy="164142"/>
          </a:xfrm>
          <a:prstGeom prst="rightArrow">
            <a:avLst/>
          </a:prstGeom>
          <a:solidFill>
            <a:srgbClr val="00990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fontAlgn="base" latinLnBrk="0">
              <a:spcBef>
                <a:spcPct val="0"/>
              </a:spcBef>
              <a:spcAft>
                <a:spcPct val="0"/>
              </a:spcAft>
            </a:pPr>
            <a:endParaRPr lang="ko-KR" altLang="en-US" sz="1000" b="1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57" name="모서리가 둥근 직사각형 56"/>
          <p:cNvSpPr/>
          <p:nvPr/>
        </p:nvSpPr>
        <p:spPr bwMode="auto">
          <a:xfrm>
            <a:off x="4658459" y="3837087"/>
            <a:ext cx="757845" cy="35355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whom</a:t>
            </a:r>
            <a:endParaRPr lang="ko-KR" alt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직선 연결선 58">
            <a:extLst>
              <a:ext uri="{FF2B5EF4-FFF2-40B4-BE49-F238E27FC236}">
                <a16:creationId xmlns="" xmlns:a16="http://schemas.microsoft.com/office/drawing/2014/main" id="{F587D9A2-29AE-424F-B5DD-B02C9F92C289}"/>
              </a:ext>
            </a:extLst>
          </p:cNvPr>
          <p:cNvCxnSpPr>
            <a:cxnSpLocks/>
          </p:cNvCxnSpPr>
          <p:nvPr/>
        </p:nvCxnSpPr>
        <p:spPr>
          <a:xfrm>
            <a:off x="5673898" y="4190641"/>
            <a:ext cx="65336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모서리가 둥근 직사각형 59"/>
          <p:cNvSpPr/>
          <p:nvPr/>
        </p:nvSpPr>
        <p:spPr bwMode="auto">
          <a:xfrm>
            <a:off x="5673898" y="4262536"/>
            <a:ext cx="570600" cy="352733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r>
              <a:rPr lang="ko-KR" altLang="en-US" b="1" dirty="0">
                <a:solidFill>
                  <a:srgbClr val="0000FF"/>
                </a:solidFill>
              </a:rPr>
              <a:t>주어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  <p:cxnSp>
        <p:nvCxnSpPr>
          <p:cNvPr id="62" name="직선 연결선 61">
            <a:extLst>
              <a:ext uri="{FF2B5EF4-FFF2-40B4-BE49-F238E27FC236}">
                <a16:creationId xmlns="" xmlns:a16="http://schemas.microsoft.com/office/drawing/2014/main" id="{F587D9A2-29AE-424F-B5DD-B02C9F92C289}"/>
              </a:ext>
            </a:extLst>
          </p:cNvPr>
          <p:cNvCxnSpPr>
            <a:cxnSpLocks/>
          </p:cNvCxnSpPr>
          <p:nvPr/>
        </p:nvCxnSpPr>
        <p:spPr>
          <a:xfrm>
            <a:off x="6398448" y="4190641"/>
            <a:ext cx="371224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모서리가 둥근 직사각형 62"/>
          <p:cNvSpPr/>
          <p:nvPr/>
        </p:nvSpPr>
        <p:spPr bwMode="auto">
          <a:xfrm>
            <a:off x="6346327" y="4262536"/>
            <a:ext cx="489065" cy="257058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r>
              <a:rPr kumimoji="1" lang="ko-KR" altLang="en-US" b="1" dirty="0">
                <a:solidFill>
                  <a:srgbClr val="0000FF"/>
                </a:solidFill>
                <a:latin typeface="Times New Roman" pitchFamily="18" charset="0"/>
              </a:rPr>
              <a:t>동사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  <p:sp>
        <p:nvSpPr>
          <p:cNvPr id="58" name="곱셈 기호 57"/>
          <p:cNvSpPr/>
          <p:nvPr/>
        </p:nvSpPr>
        <p:spPr>
          <a:xfrm>
            <a:off x="6584059" y="3780272"/>
            <a:ext cx="920249" cy="457021"/>
          </a:xfrm>
          <a:prstGeom prst="mathMultiply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4" name="모서리가 둥근 직사각형 63"/>
          <p:cNvSpPr/>
          <p:nvPr/>
        </p:nvSpPr>
        <p:spPr bwMode="auto">
          <a:xfrm>
            <a:off x="4630951" y="4237293"/>
            <a:ext cx="1042947" cy="356450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r>
              <a:rPr lang="ko-KR" altLang="en-US" b="1" dirty="0">
                <a:solidFill>
                  <a:srgbClr val="0000FF"/>
                </a:solidFill>
              </a:rPr>
              <a:t>목적격  </a:t>
            </a:r>
            <a:r>
              <a:rPr lang="en-US" altLang="ko-KR" b="1" dirty="0">
                <a:solidFill>
                  <a:srgbClr val="0000FF"/>
                </a:solidFill>
              </a:rPr>
              <a:t>+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  <p:sp>
        <p:nvSpPr>
          <p:cNvPr id="33" name="곱셈 기호 32"/>
          <p:cNvSpPr/>
          <p:nvPr/>
        </p:nvSpPr>
        <p:spPr>
          <a:xfrm>
            <a:off x="4367934" y="3015754"/>
            <a:ext cx="216023" cy="288032"/>
          </a:xfrm>
          <a:prstGeom prst="mathMultiply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9623" y="4717906"/>
            <a:ext cx="6950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ko-K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   whom </a:t>
            </a:r>
            <a:r>
              <a:rPr lang="ko-KR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대신 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that</a:t>
            </a:r>
            <a:r>
              <a:rPr lang="en-US" altLang="ko-KR" sz="2400" b="1" dirty="0">
                <a:solidFill>
                  <a:prstClr val="black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사용 가능</a:t>
            </a:r>
            <a:r>
              <a:rPr lang="en-US" altLang="ko-KR" sz="2400" b="1" dirty="0">
                <a:solidFill>
                  <a:prstClr val="black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  </a:t>
            </a:r>
          </a:p>
          <a:p>
            <a:r>
              <a:rPr lang="en-US" altLang="ko-KR" sz="2400" b="1" dirty="0">
                <a:solidFill>
                  <a:prstClr val="black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</a:t>
            </a:r>
            <a:endParaRPr lang="en-US" altLang="ko-KR" sz="2400" b="1" dirty="0">
              <a:solidFill>
                <a:srgbClr val="C00000"/>
              </a:solidFill>
              <a:latin typeface="Times New Roman" panose="02020603050405020304" pitchFamily="18" charset="0"/>
              <a:ea typeface="나눔바른고딕" panose="020B060302010102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22" name="모서리가 둥근 직사각형 21"/>
          <p:cNvSpPr/>
          <p:nvPr/>
        </p:nvSpPr>
        <p:spPr bwMode="auto">
          <a:xfrm>
            <a:off x="4658459" y="3887370"/>
            <a:ext cx="670333" cy="296858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2000" b="1" dirty="0">
                <a:solidFill>
                  <a:srgbClr val="FF0000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that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931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7" grpId="0" animBg="1"/>
      <p:bldP spid="56" grpId="0" animBg="1"/>
      <p:bldP spid="57" grpId="0" animBg="1"/>
      <p:bldP spid="60" grpId="0" animBg="1"/>
      <p:bldP spid="63" grpId="0" animBg="1"/>
      <p:bldP spid="58" grpId="0" animBg="1"/>
      <p:bldP spid="64" grpId="0" animBg="1"/>
      <p:bldP spid="33" grpId="0" animBg="1"/>
      <p:bldP spid="21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1143000"/>
          </a:xfrm>
        </p:spPr>
        <p:txBody>
          <a:bodyPr lIns="0" tIns="0" rIns="0" bIns="0">
            <a:normAutofit fontScale="90000"/>
          </a:bodyPr>
          <a:lstStyle/>
          <a:p>
            <a:pPr algn="l"/>
            <a:r>
              <a:rPr lang="en-US" altLang="ko-KR" sz="2700" b="1" dirty="0" smtClean="0"/>
              <a:t>They </a:t>
            </a:r>
            <a:r>
              <a:rPr lang="en-US" altLang="ko-KR" sz="2700" b="1" dirty="0"/>
              <a:t>can help relieve some of the symptoms </a:t>
            </a:r>
            <a:r>
              <a:rPr lang="en-US" altLang="ko-KR" sz="2700" b="1" dirty="0" smtClean="0"/>
              <a:t>that people </a:t>
            </a:r>
            <a:r>
              <a:rPr lang="en-US" altLang="ko-KR" sz="2700" b="1" dirty="0"/>
              <a:t>with diabetes, hypotension, and </a:t>
            </a:r>
            <a:r>
              <a:rPr lang="en-US" altLang="ko-KR" sz="2700" b="1" dirty="0" smtClean="0"/>
              <a:t>anxiety suffer </a:t>
            </a:r>
            <a:r>
              <a:rPr lang="en-US" altLang="ko-KR" sz="2700" b="1" dirty="0"/>
              <a:t>from.</a:t>
            </a:r>
            <a:endParaRPr lang="ko-KR" altLang="en-US" sz="2700" b="1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ko-KR" sz="1800" b="1" dirty="0" smtClean="0">
                <a:solidFill>
                  <a:srgbClr val="0000CC"/>
                </a:solidFill>
              </a:rPr>
              <a:t>They </a:t>
            </a:r>
            <a:r>
              <a:rPr lang="en-US" altLang="ko-KR" sz="1800" b="1" dirty="0">
                <a:solidFill>
                  <a:srgbClr val="0000CC"/>
                </a:solidFill>
              </a:rPr>
              <a:t>can help relieve some of the </a:t>
            </a:r>
            <a:r>
              <a:rPr lang="en-US" altLang="ko-KR" sz="1800" b="1" dirty="0" smtClean="0">
                <a:solidFill>
                  <a:srgbClr val="0000CC"/>
                </a:solidFill>
              </a:rPr>
              <a:t>symptoms. </a:t>
            </a:r>
          </a:p>
          <a:p>
            <a:pPr marL="0" indent="0">
              <a:buNone/>
            </a:pPr>
            <a:endParaRPr lang="en-US" altLang="ko-KR" sz="1800" b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altLang="ko-KR" sz="1800" b="1" dirty="0" smtClean="0">
                <a:solidFill>
                  <a:srgbClr val="0000CC"/>
                </a:solidFill>
              </a:rPr>
              <a:t>People </a:t>
            </a:r>
            <a:r>
              <a:rPr lang="en-US" altLang="ko-KR" sz="1800" b="1" dirty="0">
                <a:solidFill>
                  <a:srgbClr val="0000CC"/>
                </a:solidFill>
              </a:rPr>
              <a:t>with diabetes, hypotension, and anxiety suffer </a:t>
            </a:r>
            <a:r>
              <a:rPr lang="en-US" altLang="ko-KR" sz="1800" b="1" dirty="0" smtClean="0">
                <a:solidFill>
                  <a:srgbClr val="0000CC"/>
                </a:solidFill>
              </a:rPr>
              <a:t>from the symptoms. </a:t>
            </a:r>
            <a:endParaRPr lang="ko-KR" altLang="en-US" sz="1800" b="1" dirty="0">
              <a:solidFill>
                <a:srgbClr val="0000CC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FB80-1F43-45DD-9233-8322F952D20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="" xmlns:a16="http://schemas.microsoft.com/office/drawing/2014/main" id="{F587D9A2-29AE-424F-B5DD-B02C9F92C289}"/>
              </a:ext>
            </a:extLst>
          </p:cNvPr>
          <p:cNvCxnSpPr>
            <a:cxnSpLocks/>
          </p:cNvCxnSpPr>
          <p:nvPr/>
        </p:nvCxnSpPr>
        <p:spPr>
          <a:xfrm>
            <a:off x="3851920" y="1916832"/>
            <a:ext cx="1564794" cy="5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>
            <a:extLst>
              <a:ext uri="{FF2B5EF4-FFF2-40B4-BE49-F238E27FC236}">
                <a16:creationId xmlns="" xmlns:a16="http://schemas.microsoft.com/office/drawing/2014/main" id="{F587D9A2-29AE-424F-B5DD-B02C9F92C289}"/>
              </a:ext>
            </a:extLst>
          </p:cNvPr>
          <p:cNvCxnSpPr>
            <a:cxnSpLocks/>
          </p:cNvCxnSpPr>
          <p:nvPr/>
        </p:nvCxnSpPr>
        <p:spPr>
          <a:xfrm>
            <a:off x="7092280" y="2564904"/>
            <a:ext cx="1564794" cy="5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곱셈 기호 9"/>
          <p:cNvSpPr/>
          <p:nvPr/>
        </p:nvSpPr>
        <p:spPr>
          <a:xfrm>
            <a:off x="5413965" y="1663058"/>
            <a:ext cx="216023" cy="288032"/>
          </a:xfrm>
          <a:prstGeom prst="mathMultiply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5796136" y="1555846"/>
            <a:ext cx="760274" cy="434043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b="1" dirty="0">
                <a:solidFill>
                  <a:srgbClr val="0000FF"/>
                </a:solidFill>
              </a:rPr>
              <a:t>and</a:t>
            </a:r>
            <a:r>
              <a:rPr kumimoji="1" lang="en-US" altLang="ko-KR" sz="2400" b="1" dirty="0">
                <a:solidFill>
                  <a:srgbClr val="C00000"/>
                </a:solidFill>
                <a:latin typeface="Times New Roman" pitchFamily="18" charset="0"/>
              </a:rPr>
              <a:t>  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  <p:sp>
        <p:nvSpPr>
          <p:cNvPr id="12" name="곱셈 기호 11"/>
          <p:cNvSpPr/>
          <p:nvPr/>
        </p:nvSpPr>
        <p:spPr>
          <a:xfrm>
            <a:off x="5636161" y="1578564"/>
            <a:ext cx="920249" cy="457021"/>
          </a:xfrm>
          <a:prstGeom prst="mathMultiply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297969" y="2148560"/>
            <a:ext cx="1008112" cy="434043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b="1" dirty="0">
                <a:solidFill>
                  <a:srgbClr val="0000CC"/>
                </a:solidFill>
              </a:rPr>
              <a:t>people</a:t>
            </a:r>
            <a:r>
              <a:rPr kumimoji="1" lang="en-US" altLang="ko-KR" sz="2400" b="1" dirty="0">
                <a:solidFill>
                  <a:srgbClr val="C00000"/>
                </a:solidFill>
                <a:latin typeface="Times New Roman" pitchFamily="18" charset="0"/>
              </a:rPr>
              <a:t>  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  <p:sp>
        <p:nvSpPr>
          <p:cNvPr id="17" name="곱셈 기호 16"/>
          <p:cNvSpPr/>
          <p:nvPr/>
        </p:nvSpPr>
        <p:spPr>
          <a:xfrm>
            <a:off x="7092280" y="2150386"/>
            <a:ext cx="1224136" cy="432218"/>
          </a:xfrm>
          <a:prstGeom prst="mathMultiply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8" name="모서리가 둥근 직사각형 17"/>
          <p:cNvSpPr/>
          <p:nvPr/>
        </p:nvSpPr>
        <p:spPr bwMode="auto">
          <a:xfrm>
            <a:off x="5473932" y="1609335"/>
            <a:ext cx="994240" cy="35355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whom</a:t>
            </a:r>
            <a:endParaRPr lang="ko-KR" alt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모서리가 둥근 직사각형 15"/>
          <p:cNvSpPr/>
          <p:nvPr/>
        </p:nvSpPr>
        <p:spPr bwMode="auto">
          <a:xfrm>
            <a:off x="5465540" y="1491548"/>
            <a:ext cx="1017034" cy="471341"/>
          </a:xfrm>
          <a:prstGeom prst="roundRect">
            <a:avLst/>
          </a:prstGeom>
          <a:solidFill>
            <a:schemeClr val="bg1"/>
          </a:solidFill>
          <a:ln w="28575"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2800" b="1" dirty="0">
                <a:solidFill>
                  <a:srgbClr val="FF0000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that</a:t>
            </a:r>
            <a:endParaRPr lang="ko-KR" altLang="en-US" sz="2800" b="1" dirty="0">
              <a:solidFill>
                <a:srgbClr val="C00000"/>
              </a:solidFill>
            </a:endParaRPr>
          </a:p>
          <a:p>
            <a:r>
              <a:rPr lang="en-US" altLang="ko-KR" sz="2800" b="1" dirty="0">
                <a:solidFill>
                  <a:srgbClr val="2B0AF4"/>
                </a:solidFill>
              </a:rPr>
              <a:t>  </a:t>
            </a:r>
            <a:r>
              <a:rPr kumimoji="1" lang="en-US" altLang="ko-KR" sz="2400" b="1" dirty="0">
                <a:solidFill>
                  <a:srgbClr val="2B0AF4"/>
                </a:solidFill>
              </a:rPr>
              <a:t> </a:t>
            </a:r>
            <a:r>
              <a:rPr kumimoji="1" lang="en-US" altLang="ko-KR" sz="2400" b="1" dirty="0">
                <a:solidFill>
                  <a:srgbClr val="2B0AF4"/>
                </a:solidFill>
                <a:latin typeface="Times New Roman" pitchFamily="18" charset="0"/>
              </a:rPr>
              <a:t> </a:t>
            </a:r>
            <a:endParaRPr lang="ko-KR" altLang="en-US" sz="2400" b="1" dirty="0">
              <a:solidFill>
                <a:srgbClr val="2B0AF4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9552" y="2780928"/>
            <a:ext cx="6950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ko-KR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관계대명사</a:t>
            </a:r>
            <a:r>
              <a:rPr lang="en-US" altLang="ko-K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 </a:t>
            </a:r>
            <a:r>
              <a:rPr lang="ko-KR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무슨</a:t>
            </a:r>
            <a:r>
              <a:rPr lang="en-US" altLang="ko-K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격</a:t>
            </a:r>
            <a:r>
              <a:rPr lang="en-US" altLang="ko-K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?</a:t>
            </a:r>
            <a:endParaRPr lang="en-US" altLang="ko-KR" sz="2400" b="1" dirty="0">
              <a:solidFill>
                <a:prstClr val="black"/>
              </a:solidFill>
              <a:latin typeface="Times New Roman" panose="02020603050405020304" pitchFamily="18" charset="0"/>
              <a:ea typeface="나눔바른고딕" panose="020B0603020101020101" pitchFamily="50" charset="-127"/>
              <a:cs typeface="Times New Roman" panose="02020603050405020304" pitchFamily="18" charset="0"/>
            </a:endParaRPr>
          </a:p>
          <a:p>
            <a:r>
              <a:rPr lang="en-US" altLang="ko-KR" sz="2400" b="1" dirty="0">
                <a:solidFill>
                  <a:prstClr val="black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</a:t>
            </a:r>
            <a:endParaRPr lang="en-US" altLang="ko-KR" sz="2400" b="1" dirty="0">
              <a:solidFill>
                <a:srgbClr val="C00000"/>
              </a:solidFill>
              <a:latin typeface="Times New Roman" panose="02020603050405020304" pitchFamily="18" charset="0"/>
              <a:ea typeface="나눔바른고딕" panose="020B060302010102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7685" y="5517232"/>
            <a:ext cx="6950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ko-K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 whom </a:t>
            </a:r>
            <a:r>
              <a:rPr lang="ko-KR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대신 </a:t>
            </a:r>
            <a:r>
              <a:rPr lang="en-US" altLang="ko-K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that</a:t>
            </a:r>
            <a:r>
              <a:rPr lang="en-US" altLang="ko-KR" sz="2400" b="1" dirty="0">
                <a:solidFill>
                  <a:prstClr val="black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써도 될까</a:t>
            </a:r>
            <a:r>
              <a:rPr lang="en-US" altLang="ko-KR" sz="2400" b="1" dirty="0">
                <a:solidFill>
                  <a:prstClr val="black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?</a:t>
            </a:r>
          </a:p>
          <a:p>
            <a:r>
              <a:rPr lang="en-US" altLang="ko-KR" sz="2400" b="1" dirty="0">
                <a:solidFill>
                  <a:prstClr val="black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</a:t>
            </a:r>
            <a:endParaRPr lang="en-US" altLang="ko-KR" sz="2400" b="1" dirty="0">
              <a:solidFill>
                <a:srgbClr val="C00000"/>
              </a:solidFill>
              <a:latin typeface="Times New Roman" panose="02020603050405020304" pitchFamily="18" charset="0"/>
              <a:ea typeface="나눔바른고딕" panose="020B060302010102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2025" y="3381092"/>
            <a:ext cx="6950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prstClr val="black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-  </a:t>
            </a:r>
            <a:r>
              <a:rPr lang="ko-KR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목적격</a:t>
            </a:r>
            <a:r>
              <a:rPr lang="en-US" altLang="ko-KR" sz="2400" b="1" dirty="0">
                <a:solidFill>
                  <a:prstClr val="black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</a:t>
            </a:r>
            <a:endParaRPr lang="en-US" altLang="ko-KR" sz="2400" b="1" dirty="0">
              <a:solidFill>
                <a:srgbClr val="C00000"/>
              </a:solidFill>
              <a:latin typeface="Times New Roman" panose="02020603050405020304" pitchFamily="18" charset="0"/>
              <a:ea typeface="나눔바른고딕" panose="020B060302010102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6854" y="4005064"/>
            <a:ext cx="6950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ko-KR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목적격</a:t>
            </a:r>
            <a:r>
              <a:rPr lang="en-US" altLang="ko-KR" sz="2400" b="1" dirty="0">
                <a:solidFill>
                  <a:prstClr val="black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관계</a:t>
            </a:r>
            <a:r>
              <a:rPr lang="ko-KR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대명사는</a:t>
            </a:r>
            <a:r>
              <a:rPr lang="en-US" altLang="ko-K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?  -   </a:t>
            </a:r>
            <a:endParaRPr lang="en-US" altLang="ko-KR" sz="2400" b="1" dirty="0">
              <a:solidFill>
                <a:prstClr val="black"/>
              </a:solidFill>
              <a:latin typeface="Times New Roman" panose="02020603050405020304" pitchFamily="18" charset="0"/>
              <a:ea typeface="나눔바른고딕" panose="020B060302010102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5109" y="4797152"/>
            <a:ext cx="6950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   -  whom   </a:t>
            </a:r>
            <a:endParaRPr lang="en-US" altLang="ko-KR" sz="2400" b="1" dirty="0">
              <a:solidFill>
                <a:prstClr val="black"/>
              </a:solidFill>
              <a:latin typeface="Times New Roman" panose="02020603050405020304" pitchFamily="18" charset="0"/>
              <a:ea typeface="나눔바른고딕" panose="020B0603020101020101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66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16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FB80-1F43-45DD-9233-8322F952D20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제목 4"/>
          <p:cNvSpPr txBox="1">
            <a:spLocks noGrp="1"/>
          </p:cNvSpPr>
          <p:nvPr>
            <p:ph type="title"/>
          </p:nvPr>
        </p:nvSpPr>
        <p:spPr>
          <a:xfrm>
            <a:off x="457200" y="522972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What can I pose in front of?</a:t>
            </a:r>
            <a:endParaRPr lang="ko-KR" altLang="en-US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600201"/>
            <a:ext cx="5194920" cy="400110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What can I pose in front of?</a:t>
            </a:r>
            <a:endParaRPr lang="ko-KR" altLang="en-US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235188" y="2121864"/>
            <a:ext cx="4200908" cy="400110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can</a:t>
            </a:r>
            <a:r>
              <a:rPr lang="ko-KR" alt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pose in front of </a:t>
            </a:r>
            <a:r>
              <a:rPr lang="ko-KR" alt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무엇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(what).</a:t>
            </a:r>
            <a:endParaRPr lang="ko-KR" altLang="en-US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208817" y="2780928"/>
            <a:ext cx="4227279" cy="400110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Can</a:t>
            </a:r>
            <a:r>
              <a:rPr lang="ko-KR" alt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pose in front of </a:t>
            </a:r>
            <a:r>
              <a:rPr lang="ko-KR" alt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무엇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(what)</a:t>
            </a:r>
            <a:r>
              <a:rPr lang="en-US" altLang="ko-K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ko-KR" altLang="en-US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83568" y="3429000"/>
            <a:ext cx="4752528" cy="400110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What can I pose in front of?</a:t>
            </a:r>
            <a:endParaRPr lang="ko-KR" altLang="en-US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83568" y="4293096"/>
            <a:ext cx="6408712" cy="400110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    can 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pose in front of?</a:t>
            </a:r>
            <a:endParaRPr lang="ko-KR" altLang="en-US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15819" y="4693206"/>
            <a:ext cx="6408712" cy="400110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What  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kind</a:t>
            </a:r>
            <a:r>
              <a:rPr lang="ko-KR" alt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backgrounds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can </a:t>
            </a:r>
            <a:r>
              <a:rPr lang="en-US" altLang="ko-K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pose in front of?</a:t>
            </a:r>
            <a:endParaRPr lang="ko-KR" altLang="en-US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51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0.5|1.6|1.7|1|2.7|2.9|1.9|7.9|0.7|2.2|2.5|3.2|1|1.8|1.6|5.9|1.5|9.2|0.7|1.1|2.2|7.7|2.5|3.1|5.3|6.3|18.5|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7.4|0.7|0.6|1.8|1.4|1.7|12.2|2.4|2.2|1.7|9.6|2.1|2.2|1.1|2.2|1.6|1.7|1.4|1.7|14.5|3|3.4|1.4|1.3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6|3.6|1.7|1.2|11.2|0.7|10.2|1.3|0.8|1.1|14.2|1.6|8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8.6|0.6|0.8|0.7|2.4|7.4|0.6|1.6|2.6|15.3|10.3|0.8|0.7|0.8|2.1"/>
</p:tagLst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402</Words>
  <Application>Microsoft Office PowerPoint</Application>
  <PresentationFormat>화면 슬라이드 쇼(4:3)</PresentationFormat>
  <Paragraphs>104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They can help relieve some of the symptoms that people with diabetes, hypotension, and anxiety suffer from.</vt:lpstr>
      <vt:lpstr>What can I pose in front of?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ABC</dc:creator>
  <cp:lastModifiedBy>ABC</cp:lastModifiedBy>
  <cp:revision>2</cp:revision>
  <dcterms:created xsi:type="dcterms:W3CDTF">2019-05-18T12:45:47Z</dcterms:created>
  <dcterms:modified xsi:type="dcterms:W3CDTF">2019-05-18T12:56:17Z</dcterms:modified>
</cp:coreProperties>
</file>