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  <p:sldMasterId id="2147483790" r:id="rId2"/>
    <p:sldMasterId id="2147484271" r:id="rId3"/>
  </p:sldMasterIdLst>
  <p:notesMasterIdLst>
    <p:notesMasterId r:id="rId16"/>
  </p:notesMasterIdLst>
  <p:sldIdLst>
    <p:sldId id="365" r:id="rId4"/>
    <p:sldId id="408" r:id="rId5"/>
    <p:sldId id="405" r:id="rId6"/>
    <p:sldId id="406" r:id="rId7"/>
    <p:sldId id="407" r:id="rId8"/>
    <p:sldId id="403" r:id="rId9"/>
    <p:sldId id="404" r:id="rId10"/>
    <p:sldId id="389" r:id="rId11"/>
    <p:sldId id="390" r:id="rId12"/>
    <p:sldId id="391" r:id="rId13"/>
    <p:sldId id="392" r:id="rId14"/>
    <p:sldId id="402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323317B-D4FE-4BFD-B8AD-5A3B1BCE2DFA}">
          <p14:sldIdLst>
            <p14:sldId id="365"/>
            <p14:sldId id="408"/>
            <p14:sldId id="405"/>
            <p14:sldId id="406"/>
            <p14:sldId id="407"/>
            <p14:sldId id="403"/>
            <p14:sldId id="404"/>
            <p14:sldId id="389"/>
            <p14:sldId id="390"/>
            <p14:sldId id="391"/>
            <p14:sldId id="392"/>
            <p14:sldId id="402"/>
          </p14:sldIdLst>
        </p14:section>
        <p14:section name="제목 없는 구역" id="{638F5B5E-0958-4D38-B8A7-0266A5EF3D3B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8000"/>
    <a:srgbClr val="0000CC"/>
    <a:srgbClr val="0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2" autoAdjust="0"/>
    <p:restoredTop sz="97904" autoAdjust="0"/>
  </p:normalViewPr>
  <p:slideViewPr>
    <p:cSldViewPr>
      <p:cViewPr>
        <p:scale>
          <a:sx n="75" d="100"/>
          <a:sy n="75" d="100"/>
        </p:scale>
        <p:origin x="-990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73AAF-0033-45F5-9213-6916B8FB19D7}" type="datetimeFigureOut">
              <a:rPr lang="ko-KR" altLang="en-US" smtClean="0"/>
              <a:t>2019-05-05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0D472-E947-47A9-9377-E7717771A93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156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2347D4-0C94-4CAC-9C62-EDE53E22DAE8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7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4F0AFB-85BC-4EBD-AABC-799A1D5DC16D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6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BE82B4-F94A-4B63-9F58-1BCE232FBB6B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67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>
          <a:xfrm>
            <a:off x="3375025" y="62372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5BE97F-E4B5-484E-A175-A613A47F519A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29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2347D4-0C94-4CAC-9C62-EDE53E22DAE8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70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275124-B7A2-4CA8-8331-0BCE4BB8965C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919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CBEB78-6850-47C1-8C05-78D8D9D9917D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05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5FBA84-7405-49EA-853C-62E0A0F7178E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5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78916B-E9A2-4891-BBE6-9DDCB71A5E1D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77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35891A-0A11-4509-A763-0929071D8136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243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0692CB-5994-42F4-B294-D030D760B55A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5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275124-B7A2-4CA8-8331-0BCE4BB8965C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919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93EB27-8BFC-45F7-B0B6-C30EFB2DBEBE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06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169902-EACD-4873-B689-FC6C776A9319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47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4F0AFB-85BC-4EBD-AABC-799A1D5DC16D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615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BE82B4-F94A-4B63-9F58-1BCE232FBB6B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67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>
          <a:xfrm>
            <a:off x="3375025" y="62372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5BE97F-E4B5-484E-A175-A613A47F519A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290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96C9-BB5B-4E8A-A74B-F297F3C7D369}" type="slidenum">
              <a:rPr lang="en-US" altLang="ko-KR" smtClean="0">
                <a:solidFill>
                  <a:srgbClr val="FFFFFF"/>
                </a:solidFill>
              </a:rPr>
              <a:pPr/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B6F9-4535-41F3-9179-32F3055E82FE}" type="slidenum">
              <a:rPr lang="en-US" altLang="ko-KR" smtClean="0">
                <a:solidFill>
                  <a:srgbClr val="FFFFFF"/>
                </a:solidFill>
              </a:rPr>
              <a:pPr/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BE8C4-7233-44C3-A3FA-713091CDC9C3}" type="slidenum">
              <a:rPr lang="en-US" altLang="ko-KR" smtClean="0">
                <a:solidFill>
                  <a:srgbClr val="FFFFFF"/>
                </a:solidFill>
              </a:rPr>
              <a:pPr/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5E6C-1BCB-4E54-96F2-D3F10DDCE866}" type="slidenum">
              <a:rPr lang="en-US" altLang="ko-KR" smtClean="0">
                <a:solidFill>
                  <a:srgbClr val="FFFFFF"/>
                </a:solidFill>
              </a:rPr>
              <a:pPr/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24F6D-17E5-4046-BDD8-130B03DFDEC3}" type="slidenum">
              <a:rPr lang="en-US" altLang="ko-KR" smtClean="0">
                <a:solidFill>
                  <a:srgbClr val="FFFFFF"/>
                </a:solidFill>
              </a:rPr>
              <a:pPr/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CBEB78-6850-47C1-8C05-78D8D9D9917D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050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80B8-98BF-4502-827B-222681498E89}" type="slidenum">
              <a:rPr lang="en-US" altLang="ko-KR" smtClean="0">
                <a:solidFill>
                  <a:srgbClr val="FFFFFF"/>
                </a:solidFill>
              </a:rPr>
              <a:pPr/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85D-2C5C-4525-963C-E33D56D646A7}" type="slidenum">
              <a:rPr lang="en-US" altLang="ko-KR" smtClean="0">
                <a:solidFill>
                  <a:srgbClr val="FFFFFF"/>
                </a:solidFill>
              </a:rPr>
              <a:pPr/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F37B-689C-43C6-A57C-49909FB64E62}" type="slidenum">
              <a:rPr lang="en-US" altLang="ko-KR" smtClean="0">
                <a:solidFill>
                  <a:srgbClr val="FFFFFF"/>
                </a:solidFill>
              </a:rPr>
              <a:pPr/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D615-F87A-4320-9416-E0A89C55C529}" type="slidenum">
              <a:rPr lang="en-US" altLang="ko-KR" smtClean="0">
                <a:solidFill>
                  <a:srgbClr val="FFFFFF"/>
                </a:solidFill>
              </a:rPr>
              <a:pPr/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F3A1-3565-47FE-A572-47B0BD27B447}" type="slidenum">
              <a:rPr lang="en-US" altLang="ko-KR" smtClean="0">
                <a:solidFill>
                  <a:srgbClr val="FFFFFF"/>
                </a:solidFill>
              </a:rPr>
              <a:pPr/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>
              <a:solidFill>
                <a:srgbClr val="003366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4DC3-75C7-47DF-85F6-6F91074BA30A}" type="slidenum">
              <a:rPr lang="en-US" altLang="ko-KR" smtClean="0">
                <a:solidFill>
                  <a:srgbClr val="FFFFFF"/>
                </a:solidFill>
              </a:rPr>
              <a:pPr/>
              <a:t>‹#›</a:t>
            </a:fld>
            <a:endParaRPr lang="en-US" altLang="ko-K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5FBA84-7405-49EA-853C-62E0A0F7178E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5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78916B-E9A2-4891-BBE6-9DDCB71A5E1D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7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35891A-0A11-4509-A763-0929071D8136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24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0692CB-5994-42F4-B294-D030D760B55A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5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93EB27-8BFC-45F7-B0B6-C30EFB2DBEBE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0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169902-EACD-4873-B689-FC6C776A9319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4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kumimoji="1" lang="en-US" altLang="ko-KR">
              <a:solidFill>
                <a:srgbClr val="000000"/>
              </a:solidFill>
            </a:endParaRPr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75025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AAAD4710-B8B4-43CF-9D1C-5D9233381B71}" type="slidenum">
              <a:rPr kumimoji="1" lang="en-US" altLang="ko-KR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kumimoji="1" lang="en-US" altLang="ko-KR">
              <a:solidFill>
                <a:srgbClr val="000000"/>
              </a:solidFill>
            </a:endParaRPr>
          </a:p>
        </p:txBody>
      </p:sp>
      <p:pic>
        <p:nvPicPr>
          <p:cNvPr id="287750" name="Picture 6" descr="바닥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644900"/>
            <a:ext cx="4191000" cy="287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751" name="Picture 7" descr="배경03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752" name="Text Box 8"/>
          <p:cNvSpPr txBox="1">
            <a:spLocks noChangeArrowheads="1"/>
          </p:cNvSpPr>
          <p:nvPr userDrawn="1"/>
        </p:nvSpPr>
        <p:spPr bwMode="auto">
          <a:xfrm>
            <a:off x="0" y="-4763"/>
            <a:ext cx="1422400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i="1">
                <a:solidFill>
                  <a:srgbClr val="FFFFFF"/>
                </a:solidFill>
                <a:latin typeface="돋움체" pitchFamily="49" charset="-127"/>
                <a:ea typeface="돋움체" pitchFamily="49" charset="-127"/>
              </a:rPr>
              <a:t>Practicing   English</a:t>
            </a:r>
          </a:p>
        </p:txBody>
      </p:sp>
      <p:sp>
        <p:nvSpPr>
          <p:cNvPr id="287753" name="Text Box 9"/>
          <p:cNvSpPr txBox="1">
            <a:spLocks noChangeArrowheads="1"/>
          </p:cNvSpPr>
          <p:nvPr/>
        </p:nvSpPr>
        <p:spPr bwMode="auto">
          <a:xfrm>
            <a:off x="8394700" y="652462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200">
                <a:solidFill>
                  <a:srgbClr val="808080"/>
                </a:solidFill>
                <a:latin typeface="HY헤드라인M" pitchFamily="18" charset="-127"/>
                <a:ea typeface="HY헤드라인M" pitchFamily="18" charset="-127"/>
              </a:rPr>
              <a:t>유선옥</a:t>
            </a:r>
          </a:p>
        </p:txBody>
      </p:sp>
    </p:spTree>
    <p:extLst>
      <p:ext uri="{BB962C8B-B14F-4D97-AF65-F5344CB8AC3E}">
        <p14:creationId xmlns:p14="http://schemas.microsoft.com/office/powerpoint/2010/main" val="42567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kumimoji="1" lang="en-US" altLang="ko-KR">
              <a:solidFill>
                <a:srgbClr val="000000"/>
              </a:solidFill>
            </a:endParaRPr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75025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AAAD4710-B8B4-43CF-9D1C-5D9233381B71}" type="slidenum">
              <a:rPr kumimoji="1" lang="en-US" altLang="ko-KR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kumimoji="1" lang="en-US" altLang="ko-KR">
              <a:solidFill>
                <a:srgbClr val="000000"/>
              </a:solidFill>
            </a:endParaRPr>
          </a:p>
        </p:txBody>
      </p:sp>
      <p:pic>
        <p:nvPicPr>
          <p:cNvPr id="287750" name="Picture 6" descr="바닥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644900"/>
            <a:ext cx="4191000" cy="287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751" name="Picture 7" descr="배경03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752" name="Text Box 8"/>
          <p:cNvSpPr txBox="1">
            <a:spLocks noChangeArrowheads="1"/>
          </p:cNvSpPr>
          <p:nvPr userDrawn="1"/>
        </p:nvSpPr>
        <p:spPr bwMode="auto">
          <a:xfrm>
            <a:off x="0" y="-4763"/>
            <a:ext cx="1422400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i="1">
                <a:solidFill>
                  <a:srgbClr val="FFFFFF"/>
                </a:solidFill>
                <a:latin typeface="돋움체" pitchFamily="49" charset="-127"/>
                <a:ea typeface="돋움체" pitchFamily="49" charset="-127"/>
              </a:rPr>
              <a:t>Practicing   English</a:t>
            </a:r>
          </a:p>
        </p:txBody>
      </p:sp>
      <p:sp>
        <p:nvSpPr>
          <p:cNvPr id="287753" name="Text Box 9"/>
          <p:cNvSpPr txBox="1">
            <a:spLocks noChangeArrowheads="1"/>
          </p:cNvSpPr>
          <p:nvPr/>
        </p:nvSpPr>
        <p:spPr bwMode="auto">
          <a:xfrm>
            <a:off x="8394700" y="652462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200">
                <a:solidFill>
                  <a:srgbClr val="808080"/>
                </a:solidFill>
                <a:latin typeface="HY헤드라인M" pitchFamily="18" charset="-127"/>
                <a:ea typeface="HY헤드라인M" pitchFamily="18" charset="-127"/>
              </a:rPr>
              <a:t>유선옥</a:t>
            </a:r>
          </a:p>
        </p:txBody>
      </p:sp>
    </p:spTree>
    <p:extLst>
      <p:ext uri="{BB962C8B-B14F-4D97-AF65-F5344CB8AC3E}">
        <p14:creationId xmlns:p14="http://schemas.microsoft.com/office/powerpoint/2010/main" val="42567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endParaRPr kumimoji="1" lang="en-US" altLang="ko-KR">
              <a:solidFill>
                <a:srgbClr val="0000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kumimoji="0"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AAAD4710-B8B4-43CF-9D1C-5D9233381B71}" type="slidenum">
              <a:rPr kumimoji="1" lang="en-US" altLang="ko-KR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kumimoji="1" lang="en-US" altLang="ko-KR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611560" y="1988840"/>
            <a:ext cx="770485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오른쪽 화살표 1"/>
          <p:cNvSpPr/>
          <p:nvPr/>
        </p:nvSpPr>
        <p:spPr bwMode="auto">
          <a:xfrm>
            <a:off x="4267994" y="836712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2663788" y="4725144"/>
            <a:ext cx="792088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555776" y="4725144"/>
            <a:ext cx="936104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7020272" y="4509120"/>
            <a:ext cx="45719" cy="7200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6516216" y="4581128"/>
            <a:ext cx="1440160" cy="50405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pic>
        <p:nvPicPr>
          <p:cNvPr id="90224" name="Picture 1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81"/>
            <a:ext cx="28098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827584" y="1488844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6000" b="1" dirty="0">
                <a:latin typeface="HY견명조" panose="02030600000101010101" pitchFamily="18" charset="-127"/>
                <a:ea typeface="HY견명조" panose="02030600000101010101" pitchFamily="18" charset="-127"/>
                <a:cs typeface="Times New Roman" panose="02020603050405020304" pitchFamily="18" charset="0"/>
              </a:rPr>
              <a:t>Unit </a:t>
            </a:r>
            <a:r>
              <a:rPr lang="en-US" altLang="ko-KR" sz="6000" b="1" dirty="0" smtClean="0">
                <a:latin typeface="HY견명조" panose="02030600000101010101" pitchFamily="18" charset="-127"/>
                <a:ea typeface="HY견명조" panose="02030600000101010101" pitchFamily="18" charset="-127"/>
                <a:cs typeface="Times New Roman" panose="02020603050405020304" pitchFamily="18" charset="0"/>
              </a:rPr>
              <a:t>7  </a:t>
            </a:r>
          </a:p>
          <a:p>
            <a:endParaRPr lang="en-US" altLang="ko-KR" sz="6000" b="1" dirty="0">
              <a:latin typeface="HY견명조" panose="02030600000101010101" pitchFamily="18" charset="-127"/>
              <a:ea typeface="HY견명조" panose="02030600000101010101" pitchFamily="18" charset="-127"/>
              <a:cs typeface="Times New Roman" panose="02020603050405020304" pitchFamily="18" charset="0"/>
            </a:endParaRPr>
          </a:p>
          <a:p>
            <a:pPr fontAlgn="base" latinLnBrk="0"/>
            <a:r>
              <a:rPr lang="en-US" altLang="ko-KR" sz="6000" b="1" dirty="0">
                <a:latin typeface="HY견명조" panose="02030600000101010101" pitchFamily="18" charset="-127"/>
                <a:ea typeface="HY견명조" panose="02030600000101010101" pitchFamily="18" charset="-127"/>
                <a:cs typeface="Times New Roman" panose="02020603050405020304" pitchFamily="18" charset="0"/>
              </a:rPr>
              <a:t>Part 2 </a:t>
            </a:r>
          </a:p>
          <a:p>
            <a:pPr fontAlgn="base" latinLnBrk="0"/>
            <a:r>
              <a:rPr lang="ko-KR" altLang="en-US" sz="6000" b="1" dirty="0">
                <a:latin typeface="HY견명조" panose="02030600000101010101" pitchFamily="18" charset="-127"/>
                <a:ea typeface="HY견명조" panose="02030600000101010101" pitchFamily="18" charset="-127"/>
                <a:cs typeface="Times New Roman" panose="02020603050405020304" pitchFamily="18" charset="0"/>
              </a:rPr>
              <a:t>일반</a:t>
            </a:r>
            <a:r>
              <a:rPr lang="en-US" altLang="ko-KR" sz="6000" b="1" dirty="0">
                <a:latin typeface="HY견명조" panose="02030600000101010101" pitchFamily="18" charset="-127"/>
                <a:ea typeface="HY견명조" panose="02030600000101010101" pitchFamily="18" charset="-127"/>
                <a:cs typeface="Times New Roman" panose="02020603050405020304" pitchFamily="18" charset="0"/>
              </a:rPr>
              <a:t>/ </a:t>
            </a:r>
            <a:r>
              <a:rPr lang="ko-KR" altLang="en-US" sz="6000" b="1" dirty="0">
                <a:latin typeface="HY견명조" panose="02030600000101010101" pitchFamily="18" charset="-127"/>
                <a:ea typeface="HY견명조" panose="02030600000101010101" pitchFamily="18" charset="-127"/>
                <a:cs typeface="Times New Roman" panose="02020603050405020304" pitchFamily="18" charset="0"/>
              </a:rPr>
              <a:t>선택</a:t>
            </a:r>
            <a:r>
              <a:rPr lang="en-US" altLang="ko-KR" sz="6000" b="1" dirty="0">
                <a:latin typeface="HY견명조" panose="02030600000101010101" pitchFamily="18" charset="-127"/>
                <a:ea typeface="HY견명조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en-US" sz="6000" b="1" dirty="0">
                <a:latin typeface="HY견명조" panose="02030600000101010101" pitchFamily="18" charset="-127"/>
                <a:ea typeface="HY견명조" panose="02030600000101010101" pitchFamily="18" charset="-127"/>
                <a:cs typeface="Times New Roman" panose="02020603050405020304" pitchFamily="18" charset="0"/>
              </a:rPr>
              <a:t> 의문문 </a:t>
            </a:r>
            <a:r>
              <a:rPr lang="en-US" altLang="ko-KR" sz="6000" b="1" dirty="0">
                <a:latin typeface="HY견명조" panose="02030600000101010101" pitchFamily="18" charset="-127"/>
                <a:ea typeface="HY견명조" panose="02030600000101010101" pitchFamily="18" charset="-127"/>
                <a:cs typeface="Times New Roman" panose="02020603050405020304" pitchFamily="18" charset="0"/>
              </a:rPr>
              <a:t> </a:t>
            </a:r>
            <a:endParaRPr lang="en-US" altLang="ko-KR" sz="6000" b="1" dirty="0">
              <a:latin typeface="HY견명조" panose="02030600000101010101" pitchFamily="18" charset="-127"/>
              <a:ea typeface="HY견명조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1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849140"/>
            <a:ext cx="8284468" cy="4532611"/>
          </a:xfrm>
        </p:spPr>
        <p:txBody>
          <a:bodyPr>
            <a:normAutofit/>
          </a:bodyPr>
          <a:lstStyle/>
          <a:p>
            <a:pPr latinLnBrk="0"/>
            <a:r>
              <a:rPr lang="en-US" altLang="ko-KR" sz="2400" b="1" dirty="0" smtClean="0">
                <a:solidFill>
                  <a:srgbClr val="0000FF"/>
                </a:solidFill>
              </a:rPr>
              <a:t>Would </a:t>
            </a:r>
            <a:r>
              <a:rPr lang="en-US" altLang="ko-KR" sz="2400" b="1" dirty="0">
                <a:solidFill>
                  <a:srgbClr val="0000FF"/>
                </a:solidFill>
              </a:rPr>
              <a:t>you rather see a movie or go to a concert tonight?</a:t>
            </a:r>
          </a:p>
          <a:p>
            <a:pPr latinLnBrk="0"/>
            <a:endParaRPr lang="en-US" altLang="ko-KR" sz="2400" b="1" dirty="0" smtClean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</a:t>
            </a:r>
            <a:r>
              <a:rPr lang="en-US" altLang="ko-KR" sz="2400" b="1" dirty="0">
                <a:solidFill>
                  <a:srgbClr val="0000FF"/>
                </a:solidFill>
              </a:rPr>
              <a:t>A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) Thanks, I had a great time.</a:t>
            </a: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</a:t>
            </a:r>
            <a:r>
              <a:rPr lang="en-US" altLang="ko-KR" sz="2400" b="1" dirty="0">
                <a:solidFill>
                  <a:srgbClr val="0000FF"/>
                </a:solidFill>
              </a:rPr>
              <a:t>B)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It was much more crowded.</a:t>
            </a:r>
          </a:p>
          <a:p>
            <a:pPr marL="0" indent="0" latinLnBrk="0">
              <a:buNone/>
            </a:pP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</a:t>
            </a:r>
            <a:r>
              <a:rPr lang="en-US" altLang="ko-KR" sz="2400" b="1" dirty="0">
                <a:solidFill>
                  <a:srgbClr val="0000FF"/>
                </a:solidFill>
              </a:rPr>
              <a:t>C) Actually I want to go bowling</a:t>
            </a: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sz="2400" b="1" dirty="0">
              <a:solidFill>
                <a:srgbClr val="0000FF"/>
              </a:solidFill>
            </a:endParaRPr>
          </a:p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8" y="202332"/>
            <a:ext cx="8384802" cy="994419"/>
          </a:xfrm>
        </p:spPr>
        <p:txBody>
          <a:bodyPr>
            <a:normAutofit fontScale="90000"/>
          </a:bodyPr>
          <a:lstStyle/>
          <a:p>
            <a:r>
              <a:rPr lang="en-US" altLang="ko-KR" sz="3600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en-US" altLang="ko-KR" sz="36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ko-KR" alt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선택</a:t>
            </a:r>
            <a:r>
              <a:rPr lang="en-US" altLang="ko-KR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ko-KR" alt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의문문  </a:t>
            </a:r>
            <a:r>
              <a:rPr lang="en-US" altLang="ko-KR" sz="3600" b="1" dirty="0">
                <a:solidFill>
                  <a:srgbClr val="002060"/>
                </a:solidFill>
                <a:latin typeface="Times New Roman" pitchFamily="18" charset="0"/>
              </a:rPr>
              <a:t>Exercise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395288" y="1727200"/>
            <a:ext cx="844550" cy="119063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084263" y="1798638"/>
            <a:ext cx="6367462" cy="9525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48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217513"/>
              </p:ext>
            </p:extLst>
          </p:nvPr>
        </p:nvGraphicFramePr>
        <p:xfrm>
          <a:off x="615950" y="1321344"/>
          <a:ext cx="403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0" name="Image" r:id="rId3" imgW="1207201" imgH="1207201" progId="">
                  <p:embed/>
                </p:oleObj>
              </mc:Choice>
              <mc:Fallback>
                <p:oleObj name="Image" r:id="rId3" imgW="1207201" imgH="12072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321344"/>
                        <a:ext cx="4032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395288" y="1798638"/>
            <a:ext cx="7921128" cy="4582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Tx/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오른쪽 화살표 1"/>
          <p:cNvSpPr/>
          <p:nvPr/>
        </p:nvSpPr>
        <p:spPr bwMode="auto">
          <a:xfrm>
            <a:off x="4267994" y="836712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2663788" y="4725144"/>
            <a:ext cx="792088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555776" y="4725144"/>
            <a:ext cx="936104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7020272" y="4509120"/>
            <a:ext cx="45719" cy="7200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6516216" y="4581128"/>
            <a:ext cx="1440160" cy="50405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053803" y="3512660"/>
            <a:ext cx="5481648" cy="3848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Times New Roman" pitchFamily="18" charset="0"/>
              </a:rPr>
              <a:t>Had</a:t>
            </a:r>
            <a:r>
              <a:rPr lang="ko-KR" altLang="en-US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ko-KR" altLang="en-US" b="1" dirty="0">
                <a:solidFill>
                  <a:srgbClr val="000000"/>
                </a:solidFill>
                <a:latin typeface="Times New Roman" pitchFamily="18" charset="0"/>
              </a:rPr>
              <a:t>시제 불일치</a:t>
            </a:r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</a:rPr>
              <a:t>   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059832" y="2348880"/>
            <a:ext cx="4601235" cy="38864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Key word: </a:t>
            </a:r>
            <a:r>
              <a:rPr lang="en-US" altLang="ko-KR" b="1" dirty="0">
                <a:solidFill>
                  <a:srgbClr val="0000FF"/>
                </a:solidFill>
              </a:rPr>
              <a:t>a movie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>
                <a:solidFill>
                  <a:srgbClr val="FF0000"/>
                </a:solidFill>
              </a:rPr>
              <a:t>or </a:t>
            </a:r>
            <a:r>
              <a:rPr lang="en-US" altLang="ko-KR" b="1" dirty="0">
                <a:solidFill>
                  <a:srgbClr val="0000FF"/>
                </a:solidFill>
              </a:rPr>
              <a:t>a concert 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104727" y="4464217"/>
            <a:ext cx="5481648" cy="3848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Times New Roman" pitchFamily="18" charset="0"/>
              </a:rPr>
              <a:t>Was</a:t>
            </a:r>
            <a:r>
              <a:rPr lang="ko-KR" altLang="en-US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ko-KR" altLang="en-US" b="1" dirty="0">
                <a:solidFill>
                  <a:srgbClr val="000000"/>
                </a:solidFill>
                <a:latin typeface="Times New Roman" pitchFamily="18" charset="0"/>
              </a:rPr>
              <a:t>시제 불일치</a:t>
            </a:r>
            <a:r>
              <a:rPr lang="en-US" altLang="ko-KR" b="1" dirty="0">
                <a:solidFill>
                  <a:srgbClr val="000000"/>
                </a:solidFill>
                <a:latin typeface="Times New Roman" pitchFamily="18" charset="0"/>
              </a:rPr>
              <a:t>   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084263" y="5343735"/>
            <a:ext cx="5481648" cy="3848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>
                <a:solidFill>
                  <a:srgbClr val="FF0000"/>
                </a:solidFill>
              </a:rPr>
              <a:t>Actually </a:t>
            </a:r>
            <a:r>
              <a:rPr lang="en-US" altLang="ko-KR" b="1" dirty="0" smtClean="0">
                <a:solidFill>
                  <a:srgbClr val="0000FF"/>
                </a:solidFill>
              </a:rPr>
              <a:t> </a:t>
            </a:r>
            <a:r>
              <a:rPr lang="ko-KR" altLang="en-US" b="1" dirty="0" smtClean="0">
                <a:solidFill>
                  <a:srgbClr val="0000FF"/>
                </a:solidFill>
              </a:rPr>
              <a:t>선택의문문에서 </a:t>
            </a:r>
            <a:r>
              <a:rPr lang="en-US" altLang="ko-KR" b="1" dirty="0" smtClean="0">
                <a:solidFill>
                  <a:srgbClr val="0000FF"/>
                </a:solidFill>
              </a:rPr>
              <a:t>–</a:t>
            </a:r>
            <a:r>
              <a:rPr lang="ko-KR" altLang="en-US" b="1" dirty="0" smtClean="0">
                <a:solidFill>
                  <a:srgbClr val="0000FF"/>
                </a:solidFill>
              </a:rPr>
              <a:t>단골</a:t>
            </a:r>
            <a:r>
              <a:rPr lang="en-US" altLang="ko-KR" b="1" dirty="0" smtClean="0">
                <a:solidFill>
                  <a:srgbClr val="0000FF"/>
                </a:solidFill>
              </a:rPr>
              <a:t> </a:t>
            </a:r>
            <a:r>
              <a:rPr lang="ko-KR" altLang="en-US" b="1" dirty="0" smtClean="0">
                <a:solidFill>
                  <a:srgbClr val="0000FF"/>
                </a:solidFill>
              </a:rPr>
              <a:t>정답 </a:t>
            </a:r>
            <a:r>
              <a:rPr lang="en-US" altLang="ko-KR" b="1" dirty="0" smtClean="0">
                <a:solidFill>
                  <a:srgbClr val="0000FF"/>
                </a:solidFill>
              </a:rPr>
              <a:t>– </a:t>
            </a:r>
            <a:r>
              <a:rPr lang="ko-KR" altLang="en-US" b="1" dirty="0" smtClean="0">
                <a:solidFill>
                  <a:srgbClr val="0000FF"/>
                </a:solidFill>
              </a:rPr>
              <a:t>둘 다</a:t>
            </a:r>
            <a:r>
              <a:rPr lang="en-US" altLang="ko-KR" b="1" dirty="0" smtClean="0">
                <a:solidFill>
                  <a:srgbClr val="0000FF"/>
                </a:solidFill>
              </a:rPr>
              <a:t> </a:t>
            </a:r>
            <a:r>
              <a:rPr lang="ko-KR" altLang="en-US" b="1" dirty="0" smtClean="0">
                <a:solidFill>
                  <a:srgbClr val="0000FF"/>
                </a:solidFill>
              </a:rPr>
              <a:t>싫어</a:t>
            </a:r>
            <a:r>
              <a:rPr lang="en-US" altLang="ko-KR" b="1" dirty="0" smtClean="0">
                <a:solidFill>
                  <a:srgbClr val="0000FF"/>
                </a:solidFill>
              </a:rPr>
              <a:t>!!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13709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0" y="0"/>
            <a:ext cx="2449835" cy="63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타원형 설명선 22"/>
          <p:cNvSpPr/>
          <p:nvPr/>
        </p:nvSpPr>
        <p:spPr bwMode="auto">
          <a:xfrm>
            <a:off x="6809251" y="999260"/>
            <a:ext cx="1492381" cy="760980"/>
          </a:xfrm>
          <a:prstGeom prst="wedgeEllipseCallou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ko-K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Part.2-50</a:t>
            </a:r>
            <a:endParaRPr kumimoji="1" lang="ko-KR" altLang="en-US" sz="1600" dirty="0">
              <a:solidFill>
                <a:prstClr val="black"/>
              </a:solidFill>
              <a:latin typeface="Times New Roman" pitchFamily="18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314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846263"/>
            <a:ext cx="8496944" cy="4535489"/>
          </a:xfrm>
        </p:spPr>
        <p:txBody>
          <a:bodyPr>
            <a:normAutofit/>
          </a:bodyPr>
          <a:lstStyle/>
          <a:p>
            <a:pPr latinLnBrk="0"/>
            <a:r>
              <a:rPr lang="en-US" altLang="ko-KR" sz="2400" b="1" dirty="0" smtClean="0">
                <a:solidFill>
                  <a:srgbClr val="0000FF"/>
                </a:solidFill>
              </a:rPr>
              <a:t>Is </a:t>
            </a:r>
            <a:r>
              <a:rPr lang="en-US" altLang="ko-KR" sz="2400" b="1" dirty="0">
                <a:solidFill>
                  <a:srgbClr val="0000FF"/>
                </a:solidFill>
              </a:rPr>
              <a:t>Jason going to give a speech, or did</a:t>
            </a:r>
            <a:r>
              <a:rPr lang="ko-KR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ko-KR" sz="2400" b="1" dirty="0">
                <a:solidFill>
                  <a:srgbClr val="0000FF"/>
                </a:solidFill>
              </a:rPr>
              <a:t>he</a:t>
            </a:r>
            <a:r>
              <a:rPr lang="ko-KR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ko-KR" sz="2400" b="1" dirty="0">
                <a:solidFill>
                  <a:srgbClr val="0000FF"/>
                </a:solidFill>
              </a:rPr>
              <a:t>decide against it?</a:t>
            </a:r>
          </a:p>
          <a:p>
            <a:pPr latinLnBrk="0"/>
            <a:endParaRPr lang="en-US" altLang="ko-KR" sz="2400" b="1" dirty="0" smtClean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</a:t>
            </a:r>
            <a:r>
              <a:rPr lang="en-US" altLang="ko-KR" sz="2400" b="1" dirty="0">
                <a:solidFill>
                  <a:srgbClr val="0000FF"/>
                </a:solidFill>
              </a:rPr>
              <a:t>A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) He hasn’t told me.</a:t>
            </a: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</a:t>
            </a:r>
            <a:r>
              <a:rPr lang="en-US" altLang="ko-KR" sz="2400" b="1" dirty="0">
                <a:solidFill>
                  <a:srgbClr val="0000FF"/>
                </a:solidFill>
              </a:rPr>
              <a:t>B)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Put it here.</a:t>
            </a:r>
          </a:p>
          <a:p>
            <a:pPr marL="0" indent="0" latinLnBrk="0">
              <a:buNone/>
            </a:pP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</a:t>
            </a:r>
            <a:r>
              <a:rPr lang="en-US" altLang="ko-KR" sz="2400" b="1" dirty="0">
                <a:solidFill>
                  <a:srgbClr val="0000FF"/>
                </a:solidFill>
              </a:rPr>
              <a:t>C)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It was impressive.</a:t>
            </a: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sz="2400" b="1" dirty="0">
              <a:solidFill>
                <a:srgbClr val="0000FF"/>
              </a:solidFill>
            </a:endParaRPr>
          </a:p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8" y="202332"/>
            <a:ext cx="8384802" cy="994419"/>
          </a:xfrm>
        </p:spPr>
        <p:txBody>
          <a:bodyPr/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선택</a:t>
            </a:r>
            <a:r>
              <a:rPr lang="en-US" altLang="ko-KR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 의문문  </a:t>
            </a:r>
            <a:r>
              <a:rPr lang="en-US" altLang="ko-KR" sz="3600" b="1" dirty="0">
                <a:solidFill>
                  <a:srgbClr val="002060"/>
                </a:solidFill>
                <a:latin typeface="Times New Roman" pitchFamily="18" charset="0"/>
              </a:rPr>
              <a:t>Exercise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395288" y="1727200"/>
            <a:ext cx="844550" cy="119063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084263" y="1798638"/>
            <a:ext cx="6367462" cy="9525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48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513264"/>
              </p:ext>
            </p:extLst>
          </p:nvPr>
        </p:nvGraphicFramePr>
        <p:xfrm>
          <a:off x="615950" y="1337244"/>
          <a:ext cx="403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3" name="Image" r:id="rId3" imgW="1207201" imgH="1207201" progId="">
                  <p:embed/>
                </p:oleObj>
              </mc:Choice>
              <mc:Fallback>
                <p:oleObj name="Image" r:id="rId3" imgW="1207201" imgH="12072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337244"/>
                        <a:ext cx="4032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395288" y="1798638"/>
            <a:ext cx="7921128" cy="4582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Tx/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오른쪽 화살표 1"/>
          <p:cNvSpPr/>
          <p:nvPr/>
        </p:nvSpPr>
        <p:spPr bwMode="auto">
          <a:xfrm>
            <a:off x="4267994" y="836712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2663788" y="4725144"/>
            <a:ext cx="792088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555776" y="4725144"/>
            <a:ext cx="936104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7020272" y="4509120"/>
            <a:ext cx="45719" cy="7200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6516216" y="4581128"/>
            <a:ext cx="1440160" cy="50405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084263" y="3512660"/>
            <a:ext cx="5481648" cy="3848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FF0000"/>
                </a:solidFill>
                <a:latin typeface="Times New Roman" pitchFamily="18" charset="0"/>
              </a:rPr>
              <a:t>난 몰라 정답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411760" y="2370011"/>
            <a:ext cx="5544616" cy="51320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Key word: </a:t>
            </a:r>
            <a:r>
              <a:rPr lang="en-US" altLang="ko-KR" b="1" dirty="0">
                <a:solidFill>
                  <a:srgbClr val="0000FF"/>
                </a:solidFill>
              </a:rPr>
              <a:t>give a speech </a:t>
            </a:r>
            <a:r>
              <a:rPr lang="en-US" altLang="ko-KR" b="1" dirty="0" smtClean="0">
                <a:solidFill>
                  <a:srgbClr val="FF0000"/>
                </a:solidFill>
              </a:rPr>
              <a:t>or </a:t>
            </a:r>
            <a:r>
              <a:rPr lang="en-US" altLang="ko-KR" b="1" dirty="0">
                <a:solidFill>
                  <a:srgbClr val="0000FF"/>
                </a:solidFill>
              </a:rPr>
              <a:t>decide against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071811" y="4459343"/>
            <a:ext cx="5481648" cy="3848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동문서답</a:t>
            </a:r>
            <a:r>
              <a:rPr lang="en-US" altLang="ko-KR" b="1" dirty="0" smtClean="0">
                <a:solidFill>
                  <a:srgbClr val="0000FF"/>
                </a:solidFill>
              </a:rPr>
              <a:t> - </a:t>
            </a:r>
            <a:r>
              <a:rPr lang="ko-KR" altLang="en-US" b="1" dirty="0" smtClean="0">
                <a:solidFill>
                  <a:srgbClr val="0000FF"/>
                </a:solidFill>
              </a:rPr>
              <a:t>병원가세요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071811" y="5310398"/>
            <a:ext cx="5481648" cy="3848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>
                <a:solidFill>
                  <a:srgbClr val="0000FF"/>
                </a:solidFill>
              </a:rPr>
              <a:t>give a </a:t>
            </a:r>
            <a:r>
              <a:rPr lang="en-US" altLang="ko-KR" b="1" dirty="0" smtClean="0">
                <a:solidFill>
                  <a:srgbClr val="0000FF"/>
                </a:solidFill>
              </a:rPr>
              <a:t>speech- </a:t>
            </a:r>
            <a:r>
              <a:rPr lang="en-US" altLang="ko-KR" b="1" dirty="0">
                <a:solidFill>
                  <a:srgbClr val="0000FF"/>
                </a:solidFill>
              </a:rPr>
              <a:t> </a:t>
            </a:r>
            <a:r>
              <a:rPr lang="en-US" altLang="ko-KR" b="1" dirty="0" smtClean="0">
                <a:solidFill>
                  <a:srgbClr val="0000FF"/>
                </a:solidFill>
              </a:rPr>
              <a:t>impressive </a:t>
            </a:r>
            <a:r>
              <a:rPr lang="ko-KR" altLang="en-US" b="1" dirty="0" smtClean="0">
                <a:solidFill>
                  <a:srgbClr val="0000FF"/>
                </a:solidFill>
              </a:rPr>
              <a:t>연상어휘</a:t>
            </a:r>
            <a:r>
              <a:rPr lang="en-US" altLang="ko-KR" b="1" dirty="0" smtClean="0">
                <a:solidFill>
                  <a:srgbClr val="0000FF"/>
                </a:solidFill>
              </a:rPr>
              <a:t>  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14732" name="Picture 4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74"/>
            <a:ext cx="2372395" cy="617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타원형 설명선 22"/>
          <p:cNvSpPr/>
          <p:nvPr/>
        </p:nvSpPr>
        <p:spPr bwMode="auto">
          <a:xfrm>
            <a:off x="6809251" y="999260"/>
            <a:ext cx="1492381" cy="760980"/>
          </a:xfrm>
          <a:prstGeom prst="wedgeEllipseCallou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ko-KR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Part.2-51</a:t>
            </a:r>
            <a:endParaRPr kumimoji="1" lang="ko-KR" altLang="en-US" sz="1600" dirty="0">
              <a:solidFill>
                <a:prstClr val="black"/>
              </a:solidFill>
              <a:latin typeface="Times New Roman" pitchFamily="18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62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170423" y="1667668"/>
            <a:ext cx="8541442" cy="5001692"/>
          </a:xfrm>
        </p:spPr>
        <p:txBody>
          <a:bodyPr>
            <a:normAutofit/>
          </a:bodyPr>
          <a:lstStyle/>
          <a:p>
            <a:pPr latinLnBrk="0"/>
            <a:r>
              <a:rPr lang="en-US" altLang="ko-KR" sz="2400" b="1" dirty="0" smtClean="0">
                <a:solidFill>
                  <a:srgbClr val="0000FF"/>
                </a:solidFill>
              </a:rPr>
              <a:t>Do </a:t>
            </a:r>
            <a:r>
              <a:rPr lang="en-US" altLang="ko-KR" sz="2400" b="1" dirty="0">
                <a:solidFill>
                  <a:srgbClr val="0000FF"/>
                </a:solidFill>
              </a:rPr>
              <a:t>you want to hire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Mr. Kim, or do you have      </a:t>
            </a:r>
          </a:p>
          <a:p>
            <a:pPr marL="0" indent="0" latinLnBrk="0">
              <a:buNone/>
            </a:pPr>
            <a:r>
              <a:rPr lang="en-US" altLang="ko-KR" sz="2400" b="1" dirty="0">
                <a:solidFill>
                  <a:srgbClr val="0000FF"/>
                </a:solidFill>
              </a:rPr>
              <a:t>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   someone else in mind?</a:t>
            </a:r>
          </a:p>
          <a:p>
            <a:pPr latinLnBrk="0"/>
            <a:endParaRPr lang="en-US" altLang="ko-KR" sz="2400" b="1" dirty="0" smtClean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</a:t>
            </a:r>
            <a:r>
              <a:rPr lang="en-US" altLang="ko-KR" sz="2400" b="1" dirty="0">
                <a:solidFill>
                  <a:srgbClr val="0000FF"/>
                </a:solidFill>
              </a:rPr>
              <a:t>A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) I’m still deciding..</a:t>
            </a: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(B) I</a:t>
            </a:r>
            <a:r>
              <a:rPr lang="ko-KR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don’t mind leaving the house.</a:t>
            </a:r>
          </a:p>
          <a:p>
            <a:pPr marL="0" indent="0" latinLnBrk="0">
              <a:buNone/>
            </a:pP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</a:t>
            </a:r>
            <a:r>
              <a:rPr lang="en-US" altLang="ko-KR" sz="2400" b="1" dirty="0">
                <a:solidFill>
                  <a:srgbClr val="0000FF"/>
                </a:solidFill>
              </a:rPr>
              <a:t>C)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Don’t place it higher.</a:t>
            </a: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sz="2400" b="1" dirty="0">
              <a:solidFill>
                <a:srgbClr val="0000FF"/>
              </a:solidFill>
            </a:endParaRPr>
          </a:p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8" y="202332"/>
            <a:ext cx="8384802" cy="994419"/>
          </a:xfrm>
        </p:spPr>
        <p:txBody>
          <a:bodyPr/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선택</a:t>
            </a:r>
            <a:r>
              <a:rPr lang="en-US" altLang="ko-KR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 의문문 </a:t>
            </a:r>
            <a:r>
              <a:rPr lang="en-US" altLang="ko-KR" sz="3600" b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en-US" altLang="ko-KR" sz="3600" dirty="0" smtClean="0">
                <a:solidFill>
                  <a:srgbClr val="002060"/>
                </a:solidFill>
                <a:latin typeface="Times New Roman" pitchFamily="18" charset="0"/>
              </a:rPr>
              <a:t>Practice</a:t>
            </a:r>
            <a:r>
              <a:rPr lang="ko-KR" altLang="en-US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170423" y="1608137"/>
            <a:ext cx="844550" cy="119063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879153" y="1626245"/>
            <a:ext cx="6367462" cy="9525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48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703474"/>
              </p:ext>
            </p:extLst>
          </p:nvPr>
        </p:nvGraphicFramePr>
        <p:xfrm>
          <a:off x="353703" y="1256357"/>
          <a:ext cx="403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85" name="Image" r:id="rId3" imgW="1207201" imgH="1207201" progId="">
                  <p:embed/>
                </p:oleObj>
              </mc:Choice>
              <mc:Fallback>
                <p:oleObj name="Image" r:id="rId3" imgW="1207201" imgH="12072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703" y="1256357"/>
                        <a:ext cx="4032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395288" y="1798638"/>
            <a:ext cx="7921128" cy="4582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Tx/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오른쪽 화살표 1"/>
          <p:cNvSpPr/>
          <p:nvPr/>
        </p:nvSpPr>
        <p:spPr bwMode="auto">
          <a:xfrm>
            <a:off x="4267994" y="836712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2663788" y="4725144"/>
            <a:ext cx="792088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555776" y="4725144"/>
            <a:ext cx="936104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7020272" y="4509120"/>
            <a:ext cx="45719" cy="7200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6516216" y="4581128"/>
            <a:ext cx="1440160" cy="50405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026085" y="3429000"/>
            <a:ext cx="6418819" cy="41913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Times New Roman" pitchFamily="18" charset="0"/>
              </a:rPr>
              <a:t>\</a:t>
            </a:r>
          </a:p>
          <a:p>
            <a:r>
              <a:rPr lang="ko-KR" altLang="en-US" b="1" dirty="0" smtClean="0">
                <a:solidFill>
                  <a:srgbClr val="FF0000"/>
                </a:solidFill>
                <a:latin typeface="Times New Roman" pitchFamily="18" charset="0"/>
              </a:rPr>
              <a:t>질문이</a:t>
            </a:r>
            <a:r>
              <a:rPr lang="en-US" altLang="ko-KR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  <a:latin typeface="Times New Roman" pitchFamily="18" charset="0"/>
              </a:rPr>
              <a:t>어려우면 답이 쉽다</a:t>
            </a:r>
            <a:r>
              <a:rPr lang="en-US" altLang="ko-KR" b="1" dirty="0" smtClean="0">
                <a:solidFill>
                  <a:srgbClr val="FF0000"/>
                </a:solidFill>
                <a:latin typeface="Times New Roman" pitchFamily="18" charset="0"/>
              </a:rPr>
              <a:t>—</a:t>
            </a:r>
            <a:r>
              <a:rPr lang="ko-KR" altLang="en-US" b="1" dirty="0" smtClean="0">
                <a:solidFill>
                  <a:srgbClr val="FF0000"/>
                </a:solidFill>
                <a:latin typeface="Times New Roman" pitchFamily="18" charset="0"/>
              </a:rPr>
              <a:t>나 지금 고민 중이야 </a:t>
            </a:r>
            <a:r>
              <a:rPr lang="ko-KR" altLang="en-US" b="1" dirty="0" smtClean="0">
                <a:solidFill>
                  <a:srgbClr val="0000FF"/>
                </a:solidFill>
              </a:rPr>
              <a:t>난 몰라 정답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altLang="ko-KR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979712" y="2491064"/>
            <a:ext cx="5224129" cy="43720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Key word: </a:t>
            </a:r>
            <a:r>
              <a:rPr lang="en-US" altLang="ko-KR" b="1" dirty="0">
                <a:solidFill>
                  <a:srgbClr val="0000FF"/>
                </a:solidFill>
              </a:rPr>
              <a:t>hire Mr. Kim </a:t>
            </a:r>
            <a:r>
              <a:rPr lang="en-US" altLang="ko-KR" b="1" dirty="0" smtClean="0">
                <a:solidFill>
                  <a:srgbClr val="FF0000"/>
                </a:solidFill>
              </a:rPr>
              <a:t>or </a:t>
            </a:r>
            <a:r>
              <a:rPr lang="en-US" altLang="ko-KR" b="1" dirty="0">
                <a:solidFill>
                  <a:srgbClr val="0000FF"/>
                </a:solidFill>
              </a:rPr>
              <a:t>someone </a:t>
            </a:r>
            <a:r>
              <a:rPr lang="en-US" altLang="ko-KR" b="1" dirty="0" smtClean="0">
                <a:solidFill>
                  <a:srgbClr val="0000FF"/>
                </a:solidFill>
              </a:rPr>
              <a:t>else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063738" y="4388687"/>
            <a:ext cx="5481648" cy="3848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>
                <a:solidFill>
                  <a:srgbClr val="0000FF"/>
                </a:solidFill>
              </a:rPr>
              <a:t>mind</a:t>
            </a:r>
            <a:r>
              <a:rPr lang="ko-KR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latin typeface="Times New Roman" pitchFamily="18" charset="0"/>
              </a:rPr>
              <a:t>– </a:t>
            </a:r>
            <a:r>
              <a:rPr lang="en-US" altLang="ko-KR" b="1" dirty="0">
                <a:solidFill>
                  <a:srgbClr val="0000FF"/>
                </a:solidFill>
              </a:rPr>
              <a:t>mind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014973" y="5157192"/>
            <a:ext cx="5987366" cy="3848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Higher – hire  </a:t>
            </a:r>
            <a:r>
              <a:rPr lang="ko-KR" altLang="en-US" b="1" dirty="0" smtClean="0">
                <a:solidFill>
                  <a:srgbClr val="0000FF"/>
                </a:solidFill>
              </a:rPr>
              <a:t>유사발음</a:t>
            </a:r>
            <a:r>
              <a:rPr lang="en-US" altLang="ko-KR" b="1" dirty="0" smtClean="0">
                <a:solidFill>
                  <a:srgbClr val="0000FF"/>
                </a:solidFill>
              </a:rPr>
              <a:t>     -</a:t>
            </a:r>
            <a:r>
              <a:rPr lang="ko-KR" altLang="en-US" b="1" dirty="0" smtClean="0">
                <a:solidFill>
                  <a:srgbClr val="0000FF"/>
                </a:solidFill>
              </a:rPr>
              <a:t>그것을 더 높게 두지 마세요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014973" y="5589240"/>
            <a:ext cx="7913241" cy="57606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질문 속에</a:t>
            </a:r>
            <a:r>
              <a:rPr lang="en-US" altLang="ko-KR" b="1" dirty="0" smtClean="0">
                <a:solidFill>
                  <a:srgbClr val="0000FF"/>
                </a:solidFill>
              </a:rPr>
              <a:t> </a:t>
            </a:r>
            <a:r>
              <a:rPr lang="en-US" altLang="ko-KR" sz="2800" b="1" dirty="0">
                <a:solidFill>
                  <a:srgbClr val="FF0000"/>
                </a:solidFill>
              </a:rPr>
              <a:t>hire </a:t>
            </a:r>
            <a:r>
              <a:rPr lang="ko-KR" altLang="en-US" b="1" dirty="0" smtClean="0">
                <a:solidFill>
                  <a:srgbClr val="0000FF"/>
                </a:solidFill>
              </a:rPr>
              <a:t>나오면</a:t>
            </a:r>
            <a:r>
              <a:rPr lang="en-US" altLang="ko-KR" b="1" dirty="0" smtClean="0">
                <a:solidFill>
                  <a:srgbClr val="0000FF"/>
                </a:solidFill>
              </a:rPr>
              <a:t>  - </a:t>
            </a:r>
            <a:r>
              <a:rPr lang="ko-KR" altLang="en-US" b="1" dirty="0" smtClean="0">
                <a:solidFill>
                  <a:srgbClr val="0000FF"/>
                </a:solidFill>
              </a:rPr>
              <a:t>반드시 오답으로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Higher, lower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0000FF"/>
                </a:solidFill>
              </a:rPr>
              <a:t> </a:t>
            </a:r>
            <a:r>
              <a:rPr lang="ko-KR" altLang="en-US" b="1" dirty="0" smtClean="0">
                <a:solidFill>
                  <a:srgbClr val="0000FF"/>
                </a:solidFill>
              </a:rPr>
              <a:t>나옴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24954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093" y="135967"/>
            <a:ext cx="2225661" cy="579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타원형 설명선 23"/>
          <p:cNvSpPr/>
          <p:nvPr/>
        </p:nvSpPr>
        <p:spPr bwMode="auto">
          <a:xfrm>
            <a:off x="6809251" y="999260"/>
            <a:ext cx="1492381" cy="760980"/>
          </a:xfrm>
          <a:prstGeom prst="wedgeEllipseCallou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ko-K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Part.2-56</a:t>
            </a:r>
            <a:endParaRPr kumimoji="1" lang="ko-KR" altLang="en-US" sz="1600" dirty="0">
              <a:solidFill>
                <a:prstClr val="black"/>
              </a:solidFill>
              <a:latin typeface="Times New Roman" pitchFamily="18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730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49140"/>
            <a:ext cx="8140700" cy="4532611"/>
          </a:xfrm>
        </p:spPr>
        <p:txBody>
          <a:bodyPr/>
          <a:lstStyle/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altLang="ko-KR" sz="2000" b="1" dirty="0" smtClean="0">
                <a:solidFill>
                  <a:srgbClr val="0000FF"/>
                </a:solidFill>
                <a:latin typeface="Times New Roman" pitchFamily="18" charset="0"/>
              </a:rPr>
              <a:t> Do  </a:t>
            </a:r>
            <a:r>
              <a:rPr lang="ko-KR" altLang="en-US" sz="2000" b="1" dirty="0" smtClean="0">
                <a:solidFill>
                  <a:srgbClr val="0000FF"/>
                </a:solidFill>
                <a:latin typeface="Times New Roman" pitchFamily="18" charset="0"/>
              </a:rPr>
              <a:t>동사의문문 </a:t>
            </a:r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altLang="ko-KR" sz="2000" b="1" dirty="0" smtClean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altLang="ko-KR" sz="2000" dirty="0" smtClean="0">
                <a:solidFill>
                  <a:srgbClr val="0000FF"/>
                </a:solidFill>
                <a:latin typeface="Times New Roman" pitchFamily="18" charset="0"/>
              </a:rPr>
              <a:t>Do  </a:t>
            </a:r>
            <a:r>
              <a:rPr lang="ko-KR" altLang="en-US" sz="2000" dirty="0" smtClean="0">
                <a:solidFill>
                  <a:srgbClr val="0000FF"/>
                </a:solidFill>
                <a:latin typeface="Times New Roman" pitchFamily="18" charset="0"/>
              </a:rPr>
              <a:t>동사의 시제와 주어의 인칭</a:t>
            </a:r>
            <a:r>
              <a:rPr lang="en-US" altLang="ko-KR" sz="2000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ko-KR" altLang="en-US" sz="2000" dirty="0" smtClean="0">
                <a:solidFill>
                  <a:srgbClr val="0000FF"/>
                </a:solidFill>
                <a:latin typeface="Times New Roman" pitchFamily="18" charset="0"/>
              </a:rPr>
              <a:t>동사와 목적어 확실히  듣기  </a:t>
            </a:r>
            <a:r>
              <a:rPr lang="en-US" altLang="ko-KR" sz="20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altLang="ko-KR" sz="2000" dirty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8" y="202332"/>
            <a:ext cx="8384802" cy="994419"/>
          </a:xfrm>
        </p:spPr>
        <p:txBody>
          <a:bodyPr/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en-US" altLang="ko-KR" sz="3600" b="1" dirty="0" smtClean="0">
                <a:solidFill>
                  <a:srgbClr val="002060"/>
                </a:solidFill>
                <a:latin typeface="Times New Roman" pitchFamily="18" charset="0"/>
              </a:rPr>
              <a:t>Part</a:t>
            </a:r>
            <a:r>
              <a:rPr lang="ko-KR" alt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ko-KR" sz="3600" b="1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ko-KR" alt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의문문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395288" y="1727200"/>
            <a:ext cx="844550" cy="119063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084263" y="1798638"/>
            <a:ext cx="6367462" cy="9525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48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103014"/>
              </p:ext>
            </p:extLst>
          </p:nvPr>
        </p:nvGraphicFramePr>
        <p:xfrm>
          <a:off x="654423" y="1344511"/>
          <a:ext cx="403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1" name="Image" r:id="rId3" imgW="1207201" imgH="1207201" progId="">
                  <p:embed/>
                </p:oleObj>
              </mc:Choice>
              <mc:Fallback>
                <p:oleObj name="Image" r:id="rId3" imgW="1207201" imgH="12072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423" y="1344511"/>
                        <a:ext cx="4032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1403648" y="1265535"/>
            <a:ext cx="82438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 latinLnBrk="0"/>
            <a:r>
              <a:rPr lang="en-US" altLang="ko-KR" sz="2400" b="1" dirty="0" smtClean="0">
                <a:solidFill>
                  <a:srgbClr val="0000FF"/>
                </a:solidFill>
                <a:latin typeface="+mn-ea"/>
              </a:rPr>
              <a:t>1. </a:t>
            </a:r>
            <a:r>
              <a:rPr lang="ko-K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일반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의문문    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611560" y="1988840"/>
            <a:ext cx="770485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오른쪽 화살표 1"/>
          <p:cNvSpPr/>
          <p:nvPr/>
        </p:nvSpPr>
        <p:spPr bwMode="auto">
          <a:xfrm>
            <a:off x="4267994" y="836712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2663788" y="4725144"/>
            <a:ext cx="792088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555776" y="4725144"/>
            <a:ext cx="936104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7020272" y="4509120"/>
            <a:ext cx="45719" cy="7200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6516216" y="4581128"/>
            <a:ext cx="1440160" cy="50405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152195" y="4504447"/>
            <a:ext cx="2331785" cy="4413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시제와 주어의 일치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084263" y="5085184"/>
            <a:ext cx="3384375" cy="4833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동사와 목적어를 키워드로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잡기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074390" y="1988840"/>
            <a:ext cx="1800199" cy="37484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Yes/ No </a:t>
            </a:r>
            <a:r>
              <a:rPr lang="ko-KR" altLang="en-US" b="1" dirty="0" smtClean="0">
                <a:solidFill>
                  <a:srgbClr val="FF0000"/>
                </a:solidFill>
              </a:rPr>
              <a:t>가능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074390" y="2492896"/>
            <a:ext cx="2170029" cy="39925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>
                <a:solidFill>
                  <a:srgbClr val="FF0000"/>
                </a:solidFill>
              </a:rPr>
              <a:t>Yes/ No </a:t>
            </a:r>
            <a:r>
              <a:rPr lang="ko-KR" altLang="en-US" b="1" dirty="0" smtClean="0">
                <a:solidFill>
                  <a:srgbClr val="FF0000"/>
                </a:solidFill>
              </a:rPr>
              <a:t>생략가능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pic>
        <p:nvPicPr>
          <p:cNvPr id="90224" name="Picture 1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25" y="6772"/>
            <a:ext cx="28098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48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49140"/>
            <a:ext cx="8140700" cy="4532611"/>
          </a:xfrm>
        </p:spPr>
        <p:txBody>
          <a:bodyPr/>
          <a:lstStyle/>
          <a:p>
            <a:r>
              <a:rPr lang="en-US" altLang="ko-KR" sz="2000" b="1" dirty="0" smtClean="0">
                <a:solidFill>
                  <a:srgbClr val="0000FF"/>
                </a:solidFill>
                <a:latin typeface="Times New Roman" pitchFamily="18" charset="0"/>
              </a:rPr>
              <a:t>Have</a:t>
            </a:r>
            <a:r>
              <a:rPr lang="ko-KR" altLang="en-US" sz="2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ko-KR" altLang="en-US" sz="2000" b="1" dirty="0" smtClean="0">
                <a:solidFill>
                  <a:srgbClr val="0000FF"/>
                </a:solidFill>
                <a:latin typeface="Times New Roman" pitchFamily="18" charset="0"/>
              </a:rPr>
              <a:t>의문문 </a:t>
            </a:r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altLang="ko-KR" sz="2000" b="1" dirty="0" smtClean="0">
                <a:solidFill>
                  <a:srgbClr val="0000FF"/>
                </a:solidFill>
                <a:latin typeface="Times New Roman" pitchFamily="18" charset="0"/>
              </a:rPr>
              <a:t>     Have</a:t>
            </a:r>
            <a:r>
              <a:rPr lang="ko-KR" altLang="en-US" sz="2000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altLang="ko-KR" sz="2000" b="1" dirty="0" smtClean="0">
                <a:solidFill>
                  <a:srgbClr val="0000FF"/>
                </a:solidFill>
                <a:latin typeface="Times New Roman" pitchFamily="18" charset="0"/>
              </a:rPr>
              <a:t>you ever been to Japan?        </a:t>
            </a:r>
          </a:p>
          <a:p>
            <a:pPr marL="0" indent="0">
              <a:buNone/>
            </a:pPr>
            <a:r>
              <a:rPr lang="en-US" altLang="ko-KR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2000" b="1" dirty="0" smtClean="0">
                <a:solidFill>
                  <a:srgbClr val="0000FF"/>
                </a:solidFill>
                <a:latin typeface="Times New Roman" pitchFamily="18" charset="0"/>
              </a:rPr>
              <a:t>    Have you completed the report?    </a:t>
            </a:r>
          </a:p>
          <a:p>
            <a:pPr marL="0" indent="0">
              <a:buNone/>
            </a:pPr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en-US" altLang="ko-KR" sz="2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8" y="202332"/>
            <a:ext cx="8384802" cy="994419"/>
          </a:xfrm>
        </p:spPr>
        <p:txBody>
          <a:bodyPr/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en-US" altLang="ko-KR" sz="3600" b="1" dirty="0" smtClean="0">
                <a:solidFill>
                  <a:srgbClr val="002060"/>
                </a:solidFill>
                <a:latin typeface="Times New Roman" pitchFamily="18" charset="0"/>
              </a:rPr>
              <a:t>Part</a:t>
            </a:r>
            <a:r>
              <a:rPr lang="ko-KR" alt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ko-KR" sz="3600" b="1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ko-KR" alt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의문문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395288" y="1727200"/>
            <a:ext cx="844550" cy="119063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084263" y="1798638"/>
            <a:ext cx="6367462" cy="9525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48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234187"/>
              </p:ext>
            </p:extLst>
          </p:nvPr>
        </p:nvGraphicFramePr>
        <p:xfrm>
          <a:off x="496888" y="1339451"/>
          <a:ext cx="403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2" name="Image" r:id="rId3" imgW="1207201" imgH="1207201" progId="">
                  <p:embed/>
                </p:oleObj>
              </mc:Choice>
              <mc:Fallback>
                <p:oleObj name="Image" r:id="rId3" imgW="1207201" imgH="12072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1339451"/>
                        <a:ext cx="4032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1255490" y="1270298"/>
            <a:ext cx="82438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 latinLnBrk="0"/>
            <a:r>
              <a:rPr lang="en-US" altLang="ko-KR" sz="2400" b="1" dirty="0" smtClean="0">
                <a:solidFill>
                  <a:srgbClr val="0000FF"/>
                </a:solidFill>
                <a:latin typeface="+mn-ea"/>
              </a:rPr>
              <a:t>1. </a:t>
            </a:r>
            <a:r>
              <a:rPr lang="ko-K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일반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의문문    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611560" y="1988840"/>
            <a:ext cx="770485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오른쪽 화살표 1"/>
          <p:cNvSpPr/>
          <p:nvPr/>
        </p:nvSpPr>
        <p:spPr bwMode="auto">
          <a:xfrm>
            <a:off x="4267994" y="836712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2663788" y="4725144"/>
            <a:ext cx="792088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555776" y="4725144"/>
            <a:ext cx="936104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7020272" y="4509120"/>
            <a:ext cx="45719" cy="7200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6516216" y="4581128"/>
            <a:ext cx="1440160" cy="50405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489199" y="1857989"/>
            <a:ext cx="2331785" cy="4413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경험 완료 물을 때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17563" y="3514448"/>
            <a:ext cx="2331785" cy="4413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Which</a:t>
            </a:r>
            <a:r>
              <a:rPr lang="ko-KR" altLang="en-US" b="1" dirty="0" smtClean="0">
                <a:solidFill>
                  <a:srgbClr val="FF0000"/>
                </a:solidFill>
              </a:rPr>
              <a:t> 짝</a:t>
            </a:r>
            <a:r>
              <a:rPr lang="en-US" altLang="ko-KR" b="1" dirty="0" smtClean="0">
                <a:solidFill>
                  <a:srgbClr val="FF0000"/>
                </a:solidFill>
              </a:rPr>
              <a:t>  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817563" y="4794960"/>
            <a:ext cx="2242270" cy="4413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 Have </a:t>
            </a:r>
            <a:r>
              <a:rPr lang="ko-KR" altLang="en-US" b="1" dirty="0" smtClean="0">
                <a:solidFill>
                  <a:srgbClr val="FF0000"/>
                </a:solidFill>
              </a:rPr>
              <a:t>짝</a:t>
            </a:r>
            <a:r>
              <a:rPr lang="en-US" altLang="ko-KR" b="1" dirty="0" smtClean="0">
                <a:solidFill>
                  <a:srgbClr val="FF0000"/>
                </a:solidFill>
              </a:rPr>
              <a:t> 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pic>
        <p:nvPicPr>
          <p:cNvPr id="90224" name="Picture 1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" y="15176"/>
            <a:ext cx="28098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직사각형 25"/>
          <p:cNvSpPr/>
          <p:nvPr/>
        </p:nvSpPr>
        <p:spPr>
          <a:xfrm>
            <a:off x="3314196" y="3514448"/>
            <a:ext cx="2331785" cy="4413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 The</a:t>
            </a:r>
            <a:r>
              <a:rPr lang="ko-KR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ko-KR" b="1" dirty="0" smtClean="0">
                <a:solidFill>
                  <a:srgbClr val="FF0000"/>
                </a:solidFill>
              </a:rPr>
              <a:t>one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291748" y="4789032"/>
            <a:ext cx="2242270" cy="4413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  Not Yet  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827666" y="5375772"/>
            <a:ext cx="2242270" cy="4413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Have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짝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  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298095" y="5386355"/>
            <a:ext cx="2242270" cy="4413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  </a:t>
            </a:r>
            <a:r>
              <a:rPr lang="en-US" altLang="ko-KR" sz="3200" b="1" dirty="0" smtClean="0">
                <a:solidFill>
                  <a:srgbClr val="0000FF"/>
                </a:solidFill>
              </a:rPr>
              <a:t>Not Yet   </a:t>
            </a:r>
            <a:endParaRPr lang="ko-KR" altLang="en-US" sz="3200" b="1" dirty="0">
              <a:solidFill>
                <a:srgbClr val="0000FF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827666" y="4067727"/>
            <a:ext cx="2331785" cy="4413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Which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 짝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   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3298095" y="4058754"/>
            <a:ext cx="2331785" cy="4413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en-US" altLang="ko-KR" sz="3200" b="1" dirty="0" smtClean="0">
                <a:solidFill>
                  <a:srgbClr val="0000FF"/>
                </a:solidFill>
              </a:rPr>
              <a:t>The</a:t>
            </a:r>
            <a:r>
              <a:rPr lang="ko-KR" altLang="en-US" sz="3200" b="1" dirty="0" smtClean="0">
                <a:solidFill>
                  <a:srgbClr val="0000FF"/>
                </a:solidFill>
              </a:rPr>
              <a:t>  </a:t>
            </a:r>
            <a:r>
              <a:rPr lang="en-US" altLang="ko-KR" sz="3200" b="1" dirty="0" smtClean="0">
                <a:solidFill>
                  <a:srgbClr val="0000FF"/>
                </a:solidFill>
              </a:rPr>
              <a:t>one</a:t>
            </a:r>
            <a:r>
              <a:rPr lang="ko-KR" altLang="en-US" sz="3200" b="1" dirty="0" smtClean="0">
                <a:solidFill>
                  <a:srgbClr val="0000FF"/>
                </a:solidFill>
              </a:rPr>
              <a:t> </a:t>
            </a:r>
            <a:endParaRPr lang="ko-KR" alt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26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49140"/>
            <a:ext cx="8140700" cy="4532611"/>
          </a:xfrm>
        </p:spPr>
        <p:txBody>
          <a:bodyPr/>
          <a:lstStyle/>
          <a:p>
            <a:r>
              <a:rPr lang="en-US" altLang="ko-KR" sz="2000" b="1" dirty="0" smtClean="0">
                <a:solidFill>
                  <a:srgbClr val="0000FF"/>
                </a:solidFill>
                <a:latin typeface="Times New Roman" pitchFamily="18" charset="0"/>
              </a:rPr>
              <a:t>Be</a:t>
            </a:r>
            <a:r>
              <a:rPr lang="ko-KR" altLang="en-US" sz="2000" b="1" dirty="0" smtClean="0">
                <a:solidFill>
                  <a:srgbClr val="0000FF"/>
                </a:solidFill>
                <a:latin typeface="Times New Roman" pitchFamily="18" charset="0"/>
              </a:rPr>
              <a:t> 동사</a:t>
            </a:r>
            <a:r>
              <a:rPr lang="en-US" altLang="ko-KR" sz="2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ko-KR" altLang="en-US" sz="2000" b="1" dirty="0" smtClean="0">
                <a:solidFill>
                  <a:srgbClr val="0000FF"/>
                </a:solidFill>
                <a:latin typeface="Times New Roman" pitchFamily="18" charset="0"/>
              </a:rPr>
              <a:t>의문문  </a:t>
            </a:r>
            <a:r>
              <a:rPr lang="en-US" altLang="ko-KR" sz="2000" b="1" dirty="0" smtClean="0">
                <a:solidFill>
                  <a:srgbClr val="0000FF"/>
                </a:solidFill>
                <a:latin typeface="Times New Roman" pitchFamily="18" charset="0"/>
              </a:rPr>
              <a:t>-</a:t>
            </a:r>
            <a:endParaRPr lang="en-US" altLang="ko-KR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en-US" altLang="ko-KR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altLang="ko-KR" sz="2000" b="1" dirty="0" smtClean="0">
                <a:solidFill>
                  <a:srgbClr val="0000FF"/>
                </a:solidFill>
                <a:latin typeface="Times New Roman" pitchFamily="18" charset="0"/>
              </a:rPr>
              <a:t>Should</a:t>
            </a:r>
            <a:r>
              <a:rPr lang="ko-KR" altLang="en-US" sz="2000" b="1" dirty="0" smtClean="0">
                <a:solidFill>
                  <a:srgbClr val="0000FF"/>
                </a:solidFill>
                <a:latin typeface="Times New Roman" pitchFamily="18" charset="0"/>
              </a:rPr>
              <a:t> 의문문  </a:t>
            </a:r>
            <a:r>
              <a:rPr lang="en-US" altLang="ko-KR" sz="2000" b="1" dirty="0" smtClean="0">
                <a:solidFill>
                  <a:srgbClr val="0000FF"/>
                </a:solidFill>
                <a:latin typeface="Times New Roman" pitchFamily="18" charset="0"/>
              </a:rPr>
              <a:t>-                          </a:t>
            </a:r>
            <a:endParaRPr lang="en-US" altLang="ko-KR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93" y="97853"/>
            <a:ext cx="8384802" cy="994419"/>
          </a:xfrm>
        </p:spPr>
        <p:txBody>
          <a:bodyPr/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en-US" altLang="ko-KR" sz="3600" b="1" dirty="0" smtClean="0">
                <a:solidFill>
                  <a:srgbClr val="002060"/>
                </a:solidFill>
                <a:latin typeface="Times New Roman" pitchFamily="18" charset="0"/>
              </a:rPr>
              <a:t>Part</a:t>
            </a:r>
            <a:r>
              <a:rPr lang="ko-KR" alt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altLang="ko-KR" sz="3600" b="1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ko-KR" alt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의문문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395288" y="1727200"/>
            <a:ext cx="844550" cy="119063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084263" y="1798638"/>
            <a:ext cx="6367462" cy="9525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48488" name="Object 8"/>
          <p:cNvGraphicFramePr>
            <a:graphicFrameLocks noChangeAspect="1"/>
          </p:cNvGraphicFramePr>
          <p:nvPr/>
        </p:nvGraphicFramePr>
        <p:xfrm>
          <a:off x="423863" y="1485900"/>
          <a:ext cx="403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7" name="Image" r:id="rId3" imgW="1207201" imgH="1207201" progId="">
                  <p:embed/>
                </p:oleObj>
              </mc:Choice>
              <mc:Fallback>
                <p:oleObj name="Image" r:id="rId3" imgW="1207201" imgH="12072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1485900"/>
                        <a:ext cx="4032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00113" y="1387475"/>
            <a:ext cx="82438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 latinLnBrk="0"/>
            <a:r>
              <a:rPr lang="en-US" altLang="ko-KR" sz="2400" b="1" dirty="0" smtClean="0">
                <a:solidFill>
                  <a:srgbClr val="0000FF"/>
                </a:solidFill>
                <a:latin typeface="+mn-ea"/>
              </a:rPr>
              <a:t>1. </a:t>
            </a:r>
            <a:r>
              <a:rPr lang="ko-K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일반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o-K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의문문    </a:t>
            </a:r>
            <a:r>
              <a:rPr lang="en-US" altLang="ko-K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611560" y="1988840"/>
            <a:ext cx="770485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오른쪽 화살표 1"/>
          <p:cNvSpPr/>
          <p:nvPr/>
        </p:nvSpPr>
        <p:spPr bwMode="auto">
          <a:xfrm>
            <a:off x="4267994" y="836712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2663788" y="4725144"/>
            <a:ext cx="792088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555776" y="4725144"/>
            <a:ext cx="936104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7020272" y="4509120"/>
            <a:ext cx="45719" cy="7200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6516216" y="4581128"/>
            <a:ext cx="1440160" cy="50405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endParaRPr kumimoji="1" lang="ko-KR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굴림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896981" y="1887953"/>
            <a:ext cx="2331785" cy="4413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0000FF"/>
                </a:solidFill>
                <a:latin typeface="Times New Roman" pitchFamily="18" charset="0"/>
              </a:rPr>
              <a:t>시제  </a:t>
            </a:r>
            <a:r>
              <a:rPr lang="ko-KR" altLang="en-US" b="1" dirty="0">
                <a:solidFill>
                  <a:srgbClr val="0000FF"/>
                </a:solidFill>
                <a:latin typeface="Times New Roman" pitchFamily="18" charset="0"/>
              </a:rPr>
              <a:t>파악 </a:t>
            </a:r>
            <a:endParaRPr lang="en-US" altLang="ko-KR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898593" y="3140968"/>
            <a:ext cx="4337703" cy="50405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>
                <a:solidFill>
                  <a:srgbClr val="0000FF"/>
                </a:solidFill>
                <a:latin typeface="Times New Roman" pitchFamily="18" charset="0"/>
              </a:rPr>
              <a:t>뒤에 오는 동사</a:t>
            </a:r>
            <a:r>
              <a:rPr lang="en-US" altLang="ko-KR" b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ko-KR" altLang="en-US" b="1" dirty="0">
                <a:solidFill>
                  <a:srgbClr val="0000FF"/>
                </a:solidFill>
                <a:latin typeface="Times New Roman" pitchFamily="18" charset="0"/>
              </a:rPr>
              <a:t>형용사 반드시 </a:t>
            </a:r>
            <a:r>
              <a:rPr lang="ko-KR" altLang="en-US" b="1" dirty="0" smtClean="0">
                <a:solidFill>
                  <a:srgbClr val="0000FF"/>
                </a:solidFill>
                <a:latin typeface="Times New Roman" pitchFamily="18" charset="0"/>
              </a:rPr>
              <a:t>듣기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pic>
        <p:nvPicPr>
          <p:cNvPr id="90224" name="Picture 1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723" y="-18728"/>
            <a:ext cx="28098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직사각형 25"/>
          <p:cNvSpPr/>
          <p:nvPr/>
        </p:nvSpPr>
        <p:spPr>
          <a:xfrm>
            <a:off x="2888845" y="2481746"/>
            <a:ext cx="2331785" cy="4413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0000FF"/>
                </a:solidFill>
                <a:latin typeface="Times New Roman" pitchFamily="18" charset="0"/>
              </a:rPr>
              <a:t>인칭   </a:t>
            </a:r>
            <a:r>
              <a:rPr lang="ko-KR" altLang="en-US" b="1" dirty="0">
                <a:solidFill>
                  <a:srgbClr val="0000FF"/>
                </a:solidFill>
                <a:latin typeface="Times New Roman" pitchFamily="18" charset="0"/>
              </a:rPr>
              <a:t>파악 </a:t>
            </a:r>
            <a:endParaRPr lang="en-US" altLang="ko-KR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2728288" y="4017888"/>
            <a:ext cx="4337703" cy="50405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0000FF"/>
                </a:solidFill>
                <a:latin typeface="Times New Roman" pitchFamily="18" charset="0"/>
              </a:rPr>
              <a:t>제안</a:t>
            </a:r>
            <a:r>
              <a:rPr lang="en-US" altLang="ko-KR" b="1" dirty="0" smtClean="0">
                <a:solidFill>
                  <a:srgbClr val="0000FF"/>
                </a:solidFill>
                <a:latin typeface="Times New Roman" pitchFamily="18" charset="0"/>
              </a:rPr>
              <a:t> - </a:t>
            </a:r>
            <a:r>
              <a:rPr lang="ko-KR" altLang="en-US" b="1" dirty="0" smtClean="0">
                <a:solidFill>
                  <a:srgbClr val="0000FF"/>
                </a:solidFill>
                <a:latin typeface="Times New Roman" pitchFamily="18" charset="0"/>
              </a:rPr>
              <a:t>수락으로 답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763867" y="4653136"/>
            <a:ext cx="4337703" cy="50405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0000FF"/>
                </a:solidFill>
                <a:latin typeface="Times New Roman" pitchFamily="18" charset="0"/>
              </a:rPr>
              <a:t>의무 </a:t>
            </a:r>
            <a:endParaRPr lang="en-US" altLang="ko-KR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2763867" y="5301208"/>
            <a:ext cx="4337703" cy="50405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0000FF"/>
                </a:solidFill>
                <a:latin typeface="Times New Roman" pitchFamily="18" charset="0"/>
              </a:rPr>
              <a:t>모르겠다</a:t>
            </a:r>
            <a:r>
              <a:rPr lang="en-US" altLang="ko-KR" b="1" dirty="0" smtClean="0">
                <a:solidFill>
                  <a:srgbClr val="0000FF"/>
                </a:solidFill>
                <a:latin typeface="Times New Roman" pitchFamily="18" charset="0"/>
              </a:rPr>
              <a:t>  -</a:t>
            </a:r>
            <a:r>
              <a:rPr lang="ko-KR" altLang="en-US" b="1" dirty="0" smtClean="0">
                <a:solidFill>
                  <a:srgbClr val="0000FF"/>
                </a:solidFill>
                <a:latin typeface="Times New Roman" pitchFamily="18" charset="0"/>
              </a:rPr>
              <a:t>  정답</a:t>
            </a:r>
            <a:endParaRPr lang="en-US" altLang="ko-KR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763867" y="5891336"/>
            <a:ext cx="4337703" cy="50405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0000FF"/>
                </a:solidFill>
                <a:latin typeface="Times New Roman" pitchFamily="18" charset="0"/>
              </a:rPr>
              <a:t>생각해보겠다 </a:t>
            </a:r>
            <a:r>
              <a:rPr lang="en-US" altLang="ko-KR" b="1" dirty="0" smtClean="0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ko-KR" altLang="en-US" b="1" dirty="0" smtClean="0">
                <a:solidFill>
                  <a:srgbClr val="0000FF"/>
                </a:solidFill>
                <a:latin typeface="Times New Roman" pitchFamily="18" charset="0"/>
              </a:rPr>
              <a:t>  정답</a:t>
            </a:r>
            <a:endParaRPr lang="en-US" altLang="ko-KR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2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en-US" altLang="ko-KR" b="1" dirty="0"/>
              <a:t>U</a:t>
            </a:r>
            <a:r>
              <a:rPr lang="en-US" altLang="ko-KR" b="1" dirty="0" smtClean="0"/>
              <a:t>.10 – 08</a:t>
            </a:r>
          </a:p>
          <a:p>
            <a:r>
              <a:rPr lang="en-US" altLang="ko-KR" b="1" dirty="0" smtClean="0"/>
              <a:t>U.11 </a:t>
            </a:r>
            <a:r>
              <a:rPr lang="en-US" altLang="ko-KR" b="1" dirty="0"/>
              <a:t>- </a:t>
            </a:r>
            <a:r>
              <a:rPr lang="en-US" altLang="ko-KR" b="1" dirty="0" smtClean="0"/>
              <a:t>04</a:t>
            </a:r>
            <a:endParaRPr lang="ko-KR" altLang="en-US" b="1" dirty="0"/>
          </a:p>
          <a:p>
            <a:r>
              <a:rPr lang="en-US" altLang="ko-KR" b="1" dirty="0" smtClean="0"/>
              <a:t>U.11 </a:t>
            </a:r>
            <a:r>
              <a:rPr lang="en-US" altLang="ko-KR" b="1" dirty="0"/>
              <a:t>- </a:t>
            </a:r>
            <a:r>
              <a:rPr lang="en-US" altLang="ko-KR" b="1" dirty="0" smtClean="0"/>
              <a:t>07</a:t>
            </a:r>
            <a:endParaRPr lang="ko-KR" altLang="en-US" b="1" dirty="0"/>
          </a:p>
          <a:p>
            <a:r>
              <a:rPr lang="en-US" altLang="ko-KR" b="1" dirty="0" smtClean="0"/>
              <a:t>U.11 </a:t>
            </a:r>
            <a:r>
              <a:rPr lang="en-US" altLang="ko-KR" b="1" dirty="0"/>
              <a:t>- 08</a:t>
            </a:r>
            <a:endParaRPr lang="ko-KR" altLang="en-US" b="1" dirty="0"/>
          </a:p>
          <a:p>
            <a:r>
              <a:rPr lang="en-US" altLang="ko-KR" b="1" dirty="0" smtClean="0"/>
              <a:t>U.12 </a:t>
            </a:r>
            <a:r>
              <a:rPr lang="en-US" altLang="ko-KR" b="1" dirty="0"/>
              <a:t>- </a:t>
            </a:r>
            <a:r>
              <a:rPr lang="en-US" altLang="ko-KR" b="1" dirty="0" smtClean="0"/>
              <a:t>03</a:t>
            </a:r>
            <a:endParaRPr lang="ko-KR" altLang="en-US" b="1" dirty="0"/>
          </a:p>
          <a:p>
            <a:r>
              <a:rPr lang="en-US" altLang="ko-KR" b="1" dirty="0" smtClean="0"/>
              <a:t>U.12 </a:t>
            </a:r>
            <a:r>
              <a:rPr lang="en-US" altLang="ko-KR" b="1" dirty="0"/>
              <a:t>- </a:t>
            </a:r>
            <a:r>
              <a:rPr lang="en-US" altLang="ko-KR" b="1" dirty="0" smtClean="0"/>
              <a:t>06</a:t>
            </a:r>
            <a:endParaRPr lang="ko-KR" altLang="en-US" b="1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75240" cy="580926"/>
          </a:xfrm>
        </p:spPr>
        <p:txBody>
          <a:bodyPr>
            <a:normAutofit fontScale="90000"/>
          </a:bodyPr>
          <a:lstStyle/>
          <a:p>
            <a:r>
              <a:rPr lang="ko-KR" altLang="en-US" b="1" dirty="0" smtClean="0">
                <a:solidFill>
                  <a:srgbClr val="002060"/>
                </a:solidFill>
              </a:rPr>
              <a:t>기말고사</a:t>
            </a:r>
            <a:r>
              <a:rPr lang="en-US" altLang="ko-KR" b="1" dirty="0" smtClean="0">
                <a:solidFill>
                  <a:srgbClr val="002060"/>
                </a:solidFill>
              </a:rPr>
              <a:t> </a:t>
            </a:r>
            <a:r>
              <a:rPr lang="en-US" altLang="ko-KR" b="1" dirty="0" smtClean="0">
                <a:solidFill>
                  <a:srgbClr val="002060"/>
                </a:solidFill>
              </a:rPr>
              <a:t>(</a:t>
            </a:r>
            <a:r>
              <a:rPr lang="ko-KR" altLang="en-US" b="1" dirty="0" smtClean="0">
                <a:solidFill>
                  <a:srgbClr val="002060"/>
                </a:solidFill>
              </a:rPr>
              <a:t>교재</a:t>
            </a:r>
            <a:r>
              <a:rPr lang="en-US" altLang="ko-KR" b="1" dirty="0" smtClean="0">
                <a:solidFill>
                  <a:srgbClr val="002060"/>
                </a:solidFill>
              </a:rPr>
              <a:t> </a:t>
            </a:r>
            <a:r>
              <a:rPr lang="ko-KR" altLang="en-US" b="1" dirty="0" smtClean="0">
                <a:solidFill>
                  <a:srgbClr val="002060"/>
                </a:solidFill>
              </a:rPr>
              <a:t>내용</a:t>
            </a:r>
            <a:r>
              <a:rPr lang="en-US" altLang="ko-KR" b="1" dirty="0" smtClean="0">
                <a:solidFill>
                  <a:srgbClr val="002060"/>
                </a:solidFill>
              </a:rPr>
              <a:t>)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1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675" y="-149498"/>
            <a:ext cx="2516411" cy="655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10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8841"/>
            <a:ext cx="8140700" cy="439291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Or </a:t>
            </a:r>
            <a:r>
              <a:rPr lang="ko-KR" altLang="en-US" sz="2400" b="1" dirty="0" smtClean="0">
                <a:solidFill>
                  <a:srgbClr val="0000FF"/>
                </a:solidFill>
              </a:rPr>
              <a:t>앞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2400" b="1" dirty="0" smtClean="0">
                <a:solidFill>
                  <a:srgbClr val="0000FF"/>
                </a:solidFill>
              </a:rPr>
              <a:t>뒤에 문장 하나씩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– </a:t>
            </a:r>
            <a:r>
              <a:rPr lang="ko-KR" altLang="en-US" sz="2400" b="1" dirty="0" smtClean="0">
                <a:solidFill>
                  <a:srgbClr val="0000FF"/>
                </a:solidFill>
              </a:rPr>
              <a:t>길다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- </a:t>
            </a:r>
            <a:r>
              <a:rPr lang="ko-KR" altLang="en-US" sz="2400" b="1" dirty="0" smtClean="0">
                <a:solidFill>
                  <a:srgbClr val="0000FF"/>
                </a:solidFill>
              </a:rPr>
              <a:t>체감난이도가 높다</a:t>
            </a:r>
            <a:endParaRPr lang="en-US" altLang="ko-KR" sz="2400" b="1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400" b="1" dirty="0">
              <a:solidFill>
                <a:srgbClr val="0000FF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b="1" dirty="0" smtClean="0">
                <a:solidFill>
                  <a:srgbClr val="0000FF"/>
                </a:solidFill>
                <a:latin typeface="+mn-ea"/>
              </a:rPr>
              <a:t>자주 출제되는</a:t>
            </a:r>
            <a:r>
              <a:rPr lang="en-US" altLang="ko-KR" sz="2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2400" b="1" dirty="0" smtClean="0">
                <a:solidFill>
                  <a:srgbClr val="0000FF"/>
                </a:solidFill>
                <a:latin typeface="+mn-ea"/>
              </a:rPr>
              <a:t>정답</a:t>
            </a:r>
            <a:r>
              <a:rPr lang="en-US" altLang="ko-KR" sz="2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2400" b="1" dirty="0" smtClean="0">
                <a:solidFill>
                  <a:srgbClr val="0000FF"/>
                </a:solidFill>
                <a:latin typeface="+mn-ea"/>
              </a:rPr>
              <a:t>유형</a:t>
            </a:r>
            <a:endParaRPr lang="en-US" altLang="ko-KR" sz="2400" b="1" dirty="0" smtClean="0">
              <a:solidFill>
                <a:srgbClr val="0000FF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400" b="1" dirty="0" smtClean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  <a:latin typeface="+mn-ea"/>
              </a:rPr>
              <a:t>(</a:t>
            </a:r>
            <a:r>
              <a:rPr lang="en-US" altLang="ko-KR" sz="2400" b="1" dirty="0">
                <a:solidFill>
                  <a:srgbClr val="0000FF"/>
                </a:solidFill>
                <a:latin typeface="+mn-ea"/>
              </a:rPr>
              <a:t>A</a:t>
            </a:r>
            <a:r>
              <a:rPr lang="en-US" altLang="ko-KR" sz="2400" b="1" dirty="0" smtClean="0">
                <a:solidFill>
                  <a:srgbClr val="0000FF"/>
                </a:solidFill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  <a:latin typeface="+mn-ea"/>
              </a:rPr>
              <a:t>(B)</a:t>
            </a:r>
            <a:endParaRPr lang="en-US" altLang="ko-KR" sz="2400" b="1" dirty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  <a:latin typeface="+mn-ea"/>
              </a:rPr>
              <a:t>(C)</a:t>
            </a:r>
            <a:endParaRPr lang="en-US" altLang="ko-KR" sz="2400" b="1" dirty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  <a:latin typeface="+mn-ea"/>
              </a:rPr>
              <a:t>  </a:t>
            </a:r>
            <a:endParaRPr lang="en-US" altLang="ko-KR" sz="2400" b="1" dirty="0">
              <a:solidFill>
                <a:srgbClr val="0000FF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b="1" dirty="0" smtClean="0">
                <a:solidFill>
                  <a:srgbClr val="0000FF"/>
                </a:solidFill>
                <a:latin typeface="+mn-ea"/>
              </a:rPr>
              <a:t>선택 의문문은 </a:t>
            </a:r>
            <a:r>
              <a:rPr lang="en-US" altLang="ko-KR" sz="2400" b="1" dirty="0" smtClean="0">
                <a:solidFill>
                  <a:srgbClr val="0000FF"/>
                </a:solidFill>
                <a:latin typeface="+mn-ea"/>
              </a:rPr>
              <a:t>95% </a:t>
            </a:r>
            <a:r>
              <a:rPr lang="ko-KR" altLang="en-US" sz="2400" b="1" dirty="0" smtClean="0">
                <a:solidFill>
                  <a:srgbClr val="0000FF"/>
                </a:solidFill>
                <a:latin typeface="+mn-ea"/>
              </a:rPr>
              <a:t>이 셋 중 정답</a:t>
            </a:r>
            <a:endParaRPr lang="en-US" altLang="ko-KR" sz="2400" b="1" dirty="0">
              <a:solidFill>
                <a:srgbClr val="0000FF"/>
              </a:solidFill>
              <a:latin typeface="+mn-ea"/>
            </a:endParaRPr>
          </a:p>
          <a:p>
            <a:pPr marL="457200" indent="-457200">
              <a:buAutoNum type="alphaUcParenBoth"/>
            </a:pPr>
            <a:endParaRPr lang="en-US" altLang="ko-KR" sz="2400" b="1" dirty="0" smtClean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4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2400" b="1" dirty="0" smtClean="0">
                <a:solidFill>
                  <a:srgbClr val="0000FF"/>
                </a:solidFill>
                <a:latin typeface="+mn-ea"/>
              </a:rPr>
              <a:t>  </a:t>
            </a:r>
          </a:p>
          <a:p>
            <a:pPr marL="0" indent="0">
              <a:buNone/>
            </a:pPr>
            <a:r>
              <a:rPr lang="en-US" altLang="ko-KR" sz="24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2400" b="1" dirty="0" smtClean="0">
                <a:solidFill>
                  <a:srgbClr val="0000FF"/>
                </a:solidFill>
                <a:latin typeface="+mn-ea"/>
              </a:rPr>
              <a:t>   </a:t>
            </a:r>
            <a:endParaRPr lang="en-US" altLang="ko-KR" sz="2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8" y="202332"/>
            <a:ext cx="8384802" cy="994419"/>
          </a:xfrm>
        </p:spPr>
        <p:txBody>
          <a:bodyPr/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ko-KR" alt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선택</a:t>
            </a:r>
            <a:r>
              <a:rPr lang="en-US" altLang="ko-KR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ko-KR" alt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의문문   </a:t>
            </a:r>
            <a:r>
              <a:rPr lang="en-US" altLang="ko-KR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395288" y="1727200"/>
            <a:ext cx="844550" cy="119063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084263" y="1798638"/>
            <a:ext cx="6367462" cy="9525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48488" name="Object 8"/>
          <p:cNvGraphicFramePr>
            <a:graphicFrameLocks noChangeAspect="1"/>
          </p:cNvGraphicFramePr>
          <p:nvPr/>
        </p:nvGraphicFramePr>
        <p:xfrm>
          <a:off x="423863" y="1485900"/>
          <a:ext cx="403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8" name="Image" r:id="rId3" imgW="1207201" imgH="1207201" progId="">
                  <p:embed/>
                </p:oleObj>
              </mc:Choice>
              <mc:Fallback>
                <p:oleObj name="Image" r:id="rId3" imgW="1207201" imgH="12072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1485900"/>
                        <a:ext cx="4032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00113" y="1387475"/>
            <a:ext cx="82438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o-KR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선택의문문 </a:t>
            </a:r>
            <a:r>
              <a:rPr lang="en-US" altLang="ko-KR" sz="2400" b="1" dirty="0" smtClean="0">
                <a:solidFill>
                  <a:srgbClr val="0000FF"/>
                </a:solidFill>
                <a:latin typeface="Times New Roman" pitchFamily="18" charset="0"/>
              </a:rPr>
              <a:t>(A or B)</a:t>
            </a:r>
            <a:r>
              <a:rPr lang="ko-KR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</a:t>
            </a:r>
            <a:endParaRPr lang="en-US" altLang="ko-KR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384997" y="1988840"/>
            <a:ext cx="770485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Tx/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오른쪽 화살표 1"/>
          <p:cNvSpPr/>
          <p:nvPr/>
        </p:nvSpPr>
        <p:spPr bwMode="auto">
          <a:xfrm>
            <a:off x="4267994" y="836712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2663788" y="4725144"/>
            <a:ext cx="792088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555776" y="4725144"/>
            <a:ext cx="936104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7020272" y="4509120"/>
            <a:ext cx="45719" cy="7200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6516216" y="4581128"/>
            <a:ext cx="1440160" cy="50405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878584" y="3602738"/>
            <a:ext cx="1584175" cy="3329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solidFill>
                  <a:srgbClr val="0000FF"/>
                </a:solidFill>
                <a:latin typeface="HY센스L" panose="02030600000101010101" pitchFamily="18" charset="-127"/>
                <a:ea typeface="HY센스L" panose="02030600000101010101" pitchFamily="18" charset="-127"/>
              </a:rPr>
              <a:t> 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둘 다 좋아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038051" y="3212976"/>
            <a:ext cx="863726" cy="39604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000" b="1" dirty="0" err="1" smtClean="0">
                <a:solidFill>
                  <a:srgbClr val="C00000"/>
                </a:solidFill>
              </a:rPr>
              <a:t>택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 1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437881" y="3938122"/>
            <a:ext cx="1584175" cy="3329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solidFill>
                  <a:srgbClr val="0000FF"/>
                </a:solidFill>
                <a:latin typeface="HY센스L" panose="02030600000101010101" pitchFamily="18" charset="-127"/>
                <a:ea typeface="HY센스L" panose="02030600000101010101" pitchFamily="18" charset="-127"/>
              </a:rPr>
              <a:t> 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둘 다 싫어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pic>
        <p:nvPicPr>
          <p:cNvPr id="21" name="Picture 1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675" y="-149499"/>
            <a:ext cx="28098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94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846263"/>
            <a:ext cx="8496944" cy="4535489"/>
          </a:xfrm>
        </p:spPr>
        <p:txBody>
          <a:bodyPr/>
          <a:lstStyle/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8" y="202332"/>
            <a:ext cx="8384802" cy="994419"/>
          </a:xfrm>
        </p:spPr>
        <p:txBody>
          <a:bodyPr/>
          <a:lstStyle/>
          <a:p>
            <a:r>
              <a:rPr lang="en-US" altLang="ko-KR" sz="3600" dirty="0" smtClean="0">
                <a:solidFill>
                  <a:srgbClr val="002060"/>
                </a:solidFill>
                <a:latin typeface="Times New Roman" pitchFamily="18" charset="0"/>
              </a:rPr>
              <a:t>       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선택</a:t>
            </a:r>
            <a:r>
              <a:rPr lang="en-US" altLang="ko-KR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 의문문 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395288" y="1727200"/>
            <a:ext cx="844550" cy="119063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084263" y="1798638"/>
            <a:ext cx="6367462" cy="9525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48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653054"/>
              </p:ext>
            </p:extLst>
          </p:nvPr>
        </p:nvGraphicFramePr>
        <p:xfrm>
          <a:off x="572405" y="1338734"/>
          <a:ext cx="403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0" name="Image" r:id="rId3" imgW="1207201" imgH="1207201" progId="">
                  <p:embed/>
                </p:oleObj>
              </mc:Choice>
              <mc:Fallback>
                <p:oleObj name="Image" r:id="rId3" imgW="1207201" imgH="12072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05" y="1338734"/>
                        <a:ext cx="4032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1162119" y="1326107"/>
            <a:ext cx="699731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 latinLnBrk="0"/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2400" b="1" dirty="0" smtClean="0">
                <a:solidFill>
                  <a:srgbClr val="0000FF"/>
                </a:solidFill>
              </a:rPr>
              <a:t>선택 의문문에서 무조건 정답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                               </a:t>
            </a:r>
            <a:r>
              <a:rPr lang="ko-KR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ko-K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395288" y="1798638"/>
            <a:ext cx="7921128" cy="4582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Tx/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오른쪽 화살표 1"/>
          <p:cNvSpPr/>
          <p:nvPr/>
        </p:nvSpPr>
        <p:spPr bwMode="auto">
          <a:xfrm>
            <a:off x="4267994" y="836712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2663788" y="4725144"/>
            <a:ext cx="792088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555776" y="4725144"/>
            <a:ext cx="936104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7020272" y="4509120"/>
            <a:ext cx="45719" cy="7200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6516216" y="4581128"/>
            <a:ext cx="1440160" cy="50405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24" name="내용 개체 틀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356365"/>
              </p:ext>
            </p:extLst>
          </p:nvPr>
        </p:nvGraphicFramePr>
        <p:xfrm>
          <a:off x="700481" y="1878788"/>
          <a:ext cx="7615935" cy="4242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928">
                  <a:extLst>
                    <a:ext uri="{9D8B030D-6E8A-4147-A177-3AD203B41FA5}">
                      <a16:colId xmlns="" xmlns:a16="http://schemas.microsoft.com/office/drawing/2014/main" val="1301187839"/>
                    </a:ext>
                  </a:extLst>
                </a:gridCol>
                <a:gridCol w="6306007">
                  <a:extLst>
                    <a:ext uri="{9D8B030D-6E8A-4147-A177-3AD203B41FA5}">
                      <a16:colId xmlns="" xmlns:a16="http://schemas.microsoft.com/office/drawing/2014/main" val="4292825797"/>
                    </a:ext>
                  </a:extLst>
                </a:gridCol>
              </a:tblGrid>
              <a:tr h="552805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                   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ko-KR" sz="2400" b="1" baseline="0" dirty="0" smtClean="0">
                          <a:solidFill>
                            <a:schemeClr val="tx1"/>
                          </a:solidFill>
                        </a:rPr>
                        <a:t>    or    B</a:t>
                      </a:r>
                      <a:endParaRPr lang="ko-KR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3413014"/>
                  </a:ext>
                </a:extLst>
              </a:tr>
              <a:tr h="5972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/>
                        <a:t>택</a:t>
                      </a:r>
                      <a:r>
                        <a:rPr lang="en-US" altLang="ko-KR" sz="2400" b="1" dirty="0" smtClean="0"/>
                        <a:t> 1 </a:t>
                      </a:r>
                      <a:endParaRPr lang="ko-KR" altLang="en-US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066130"/>
                  </a:ext>
                </a:extLst>
              </a:tr>
              <a:tr h="597296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/>
                        <a:t>둘</a:t>
                      </a:r>
                      <a:endParaRPr lang="en-US" altLang="ko-KR" sz="2400" b="1" dirty="0" smtClean="0"/>
                    </a:p>
                    <a:p>
                      <a:pPr algn="ctr" latinLnBrk="1"/>
                      <a:endParaRPr lang="en-US" altLang="ko-KR" sz="2400" b="1" dirty="0" smtClean="0"/>
                    </a:p>
                    <a:p>
                      <a:pPr algn="ctr" latinLnBrk="1"/>
                      <a:r>
                        <a:rPr lang="ko-KR" altLang="en-US" sz="2400" b="1" dirty="0" smtClean="0"/>
                        <a:t>다</a:t>
                      </a:r>
                      <a:r>
                        <a:rPr lang="en-US" altLang="ko-KR" sz="2400" b="1" dirty="0" smtClean="0"/>
                        <a:t> </a:t>
                      </a:r>
                    </a:p>
                    <a:p>
                      <a:pPr algn="ctr" latinLnBrk="1"/>
                      <a:endParaRPr lang="en-US" altLang="ko-KR" sz="2400" b="1" dirty="0" smtClean="0"/>
                    </a:p>
                    <a:p>
                      <a:pPr algn="ctr" latinLnBrk="1"/>
                      <a:r>
                        <a:rPr lang="ko-KR" altLang="en-US" sz="2400" b="1" dirty="0" err="1" smtClean="0"/>
                        <a:t>좋</a:t>
                      </a:r>
                      <a:endParaRPr lang="en-US" altLang="ko-KR" sz="2400" b="1" dirty="0" smtClean="0"/>
                    </a:p>
                    <a:p>
                      <a:pPr algn="ctr" latinLnBrk="1"/>
                      <a:r>
                        <a:rPr lang="ko-KR" altLang="en-US" sz="2400" b="1" dirty="0" smtClean="0"/>
                        <a:t>아</a:t>
                      </a:r>
                      <a:endParaRPr lang="ko-KR" altLang="en-US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5985669"/>
                  </a:ext>
                </a:extLst>
              </a:tr>
              <a:tr h="55280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1475167"/>
                  </a:ext>
                </a:extLst>
              </a:tr>
              <a:tr h="107809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en-US" altLang="ko-KR" b="1" dirty="0" smtClean="0">
                          <a:solidFill>
                            <a:srgbClr val="0000FF"/>
                          </a:solidFill>
                        </a:rPr>
                        <a:t>Whatever you</a:t>
                      </a:r>
                      <a:r>
                        <a:rPr lang="en-US" altLang="ko-KR" b="1" baseline="0" dirty="0" smtClean="0">
                          <a:solidFill>
                            <a:srgbClr val="0000FF"/>
                          </a:solidFill>
                        </a:rPr>
                        <a:t> want.  Which ever you like.</a:t>
                      </a:r>
                      <a:endParaRPr lang="ko-KR" alt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6876359"/>
                  </a:ext>
                </a:extLst>
              </a:tr>
              <a:tr h="8062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둘 다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smtClean="0"/>
                        <a:t>싫어</a:t>
                      </a:r>
                      <a:r>
                        <a:rPr lang="en-US" altLang="ko-KR" sz="2000" b="1" dirty="0" smtClean="0"/>
                        <a:t> </a:t>
                      </a:r>
                      <a:endParaRPr lang="ko-KR" altLang="en-US" sz="20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7534140"/>
                  </a:ext>
                </a:extLst>
              </a:tr>
            </a:tbl>
          </a:graphicData>
        </a:graphic>
      </p:graphicFrame>
      <p:sp>
        <p:nvSpPr>
          <p:cNvPr id="25" name="직사각형 24"/>
          <p:cNvSpPr/>
          <p:nvPr/>
        </p:nvSpPr>
        <p:spPr>
          <a:xfrm>
            <a:off x="2206427" y="2582906"/>
            <a:ext cx="1044116" cy="39604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rgbClr val="C00000"/>
                </a:solidFill>
              </a:rPr>
              <a:t>Better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3865162" y="2582906"/>
            <a:ext cx="1216924" cy="39604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rgbClr val="C00000"/>
                </a:solidFill>
              </a:rPr>
              <a:t>Prefer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919860" y="2582906"/>
            <a:ext cx="863726" cy="39604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rgbClr val="C00000"/>
                </a:solidFill>
              </a:rPr>
              <a:t>Best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014156" y="3207108"/>
            <a:ext cx="1983807" cy="50271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rgbClr val="C00000"/>
                </a:solidFill>
              </a:rPr>
              <a:t>Both = Either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 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015351" y="3207107"/>
            <a:ext cx="1798172" cy="50271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rgbClr val="C00000"/>
                </a:solidFill>
              </a:rPr>
              <a:t>I don’t care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796136" y="3238818"/>
            <a:ext cx="2509855" cy="47100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rgbClr val="C00000"/>
                </a:solidFill>
              </a:rPr>
              <a:t>It doesn’t matter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 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014155" y="3845388"/>
            <a:ext cx="1983807" cy="5104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rgbClr val="0000FF"/>
                </a:solidFill>
              </a:rPr>
              <a:t>Whatever</a:t>
            </a:r>
            <a:endParaRPr lang="ko-KR" altLang="en-US" sz="2800" b="1" dirty="0">
              <a:solidFill>
                <a:srgbClr val="0000FF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015350" y="3824092"/>
            <a:ext cx="2212833" cy="5317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rgbClr val="0000FF"/>
                </a:solidFill>
              </a:rPr>
              <a:t>Whichever</a:t>
            </a:r>
            <a:endParaRPr lang="ko-KR" altLang="en-US" sz="2800" b="1" dirty="0">
              <a:solidFill>
                <a:srgbClr val="0000FF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6228183" y="3857528"/>
            <a:ext cx="2088233" cy="51202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rgbClr val="0000FF"/>
                </a:solidFill>
              </a:rPr>
              <a:t>Whenever</a:t>
            </a:r>
            <a:endParaRPr lang="ko-KR" altLang="en-US" sz="2800" b="1" dirty="0">
              <a:solidFill>
                <a:srgbClr val="0000FF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2141730" y="4833058"/>
            <a:ext cx="5958292" cy="6121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rgbClr val="C00000"/>
                </a:solidFill>
              </a:rPr>
              <a:t>I don’t have a preference. –</a:t>
            </a:r>
            <a:r>
              <a:rPr lang="ko-KR" altLang="en-US" sz="1600" b="1" dirty="0" smtClean="0">
                <a:solidFill>
                  <a:srgbClr val="C00000"/>
                </a:solidFill>
                <a:latin typeface="HY엽서L" pitchFamily="18" charset="-127"/>
                <a:ea typeface="HY엽서L" pitchFamily="18" charset="-127"/>
              </a:rPr>
              <a:t>나는 선호하는 게 없어요</a:t>
            </a:r>
            <a:endParaRPr lang="ko-KR" altLang="en-US" sz="1600" b="1" dirty="0">
              <a:solidFill>
                <a:srgbClr val="C00000"/>
              </a:solidFill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2014157" y="5589240"/>
            <a:ext cx="1333708" cy="50271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rgbClr val="C00000"/>
                </a:solidFill>
              </a:rPr>
              <a:t>Ne</a:t>
            </a:r>
            <a:r>
              <a:rPr lang="en-US" altLang="ko-KR" sz="2000" b="1" dirty="0">
                <a:solidFill>
                  <a:srgbClr val="C00000"/>
                </a:solidFill>
              </a:rPr>
              <a:t>i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ther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 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425963" y="5589240"/>
            <a:ext cx="3125662" cy="50271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rgbClr val="C00000"/>
                </a:solidFill>
              </a:rPr>
              <a:t>I don’t like either one.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6551625" y="5478238"/>
            <a:ext cx="1800200" cy="72471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800" b="1" dirty="0" smtClean="0">
                <a:solidFill>
                  <a:srgbClr val="0000FF"/>
                </a:solidFill>
              </a:rPr>
              <a:t>Actually</a:t>
            </a:r>
            <a:endParaRPr lang="en-US" altLang="ko-KR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2" name="Picture 1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675" y="-149499"/>
            <a:ext cx="28098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59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849140"/>
            <a:ext cx="8284468" cy="4532611"/>
          </a:xfrm>
        </p:spPr>
        <p:txBody>
          <a:bodyPr>
            <a:normAutofit/>
          </a:bodyPr>
          <a:lstStyle/>
          <a:p>
            <a:pPr latinLnBrk="0"/>
            <a:r>
              <a:rPr lang="en-US" altLang="ko-KR" sz="2400" b="1" dirty="0" smtClean="0">
                <a:solidFill>
                  <a:srgbClr val="0000FF"/>
                </a:solidFill>
              </a:rPr>
              <a:t>Should </a:t>
            </a:r>
            <a:r>
              <a:rPr lang="en-US" altLang="ko-KR" sz="2400" b="1" dirty="0">
                <a:solidFill>
                  <a:srgbClr val="0000FF"/>
                </a:solidFill>
              </a:rPr>
              <a:t>we </a:t>
            </a:r>
            <a:r>
              <a:rPr lang="en-US" altLang="ko-KR" sz="2400" b="1" u="sng" dirty="0">
                <a:solidFill>
                  <a:srgbClr val="0000FF"/>
                </a:solidFill>
              </a:rPr>
              <a:t>arrange</a:t>
            </a:r>
            <a:r>
              <a:rPr lang="en-US" altLang="ko-KR" sz="2400" b="1" dirty="0">
                <a:solidFill>
                  <a:srgbClr val="0000FF"/>
                </a:solidFill>
              </a:rPr>
              <a:t> a lunch or a dinner for the recruits?</a:t>
            </a:r>
          </a:p>
          <a:p>
            <a:pPr marL="0" indent="0" latinLnBrk="0">
              <a:buNone/>
            </a:pPr>
            <a:endParaRPr lang="en-US" altLang="ko-KR" sz="2400" b="1" dirty="0" smtClean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>
                <a:solidFill>
                  <a:srgbClr val="0000FF"/>
                </a:solidFill>
              </a:rPr>
              <a:t>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  (</a:t>
            </a:r>
            <a:r>
              <a:rPr lang="en-US" altLang="ko-KR" sz="2400" b="1" dirty="0">
                <a:solidFill>
                  <a:srgbClr val="0000FF"/>
                </a:solidFill>
              </a:rPr>
              <a:t>A) L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unch would </a:t>
            </a:r>
            <a:r>
              <a:rPr lang="en-US" altLang="ko-KR" sz="2400" b="1" dirty="0">
                <a:solidFill>
                  <a:srgbClr val="0000FF"/>
                </a:solidFill>
              </a:rPr>
              <a:t>be better. </a:t>
            </a:r>
            <a:endParaRPr lang="en-US" altLang="ko-KR" sz="2400" b="1" dirty="0" smtClean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</a:t>
            </a:r>
            <a:r>
              <a:rPr lang="en-US" altLang="ko-KR" sz="2400" b="1" dirty="0">
                <a:solidFill>
                  <a:srgbClr val="0000FF"/>
                </a:solidFill>
              </a:rPr>
              <a:t>B)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A table for four please..</a:t>
            </a:r>
          </a:p>
          <a:p>
            <a:pPr marL="0" indent="0" latinLnBrk="0">
              <a:buNone/>
            </a:pP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</a:t>
            </a:r>
            <a:r>
              <a:rPr lang="en-US" altLang="ko-KR" sz="2400" b="1" dirty="0">
                <a:solidFill>
                  <a:srgbClr val="0000FF"/>
                </a:solidFill>
              </a:rPr>
              <a:t>C) Yes,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the food was delicious</a:t>
            </a:r>
            <a:r>
              <a:rPr lang="en-US" altLang="ko-KR" sz="2400" b="1" dirty="0">
                <a:solidFill>
                  <a:srgbClr val="0000FF"/>
                </a:solidFill>
              </a:rPr>
              <a:t>.</a:t>
            </a:r>
          </a:p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8" y="202332"/>
            <a:ext cx="8384802" cy="994419"/>
          </a:xfrm>
        </p:spPr>
        <p:txBody>
          <a:bodyPr/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선택</a:t>
            </a:r>
            <a:r>
              <a:rPr lang="en-US" altLang="ko-KR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ko-KR" alt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의문문  </a:t>
            </a:r>
            <a:r>
              <a:rPr lang="en-US" altLang="ko-KR" sz="3600" b="1" dirty="0" smtClean="0">
                <a:solidFill>
                  <a:srgbClr val="002060"/>
                </a:solidFill>
                <a:latin typeface="Times New Roman" pitchFamily="18" charset="0"/>
              </a:rPr>
              <a:t>Exercise</a:t>
            </a:r>
            <a:r>
              <a:rPr lang="ko-KR" alt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395288" y="1727200"/>
            <a:ext cx="844550" cy="119063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084263" y="1798638"/>
            <a:ext cx="6367462" cy="9525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48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228226"/>
              </p:ext>
            </p:extLst>
          </p:nvPr>
        </p:nvGraphicFramePr>
        <p:xfrm>
          <a:off x="536215" y="1321344"/>
          <a:ext cx="403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95" name="Image" r:id="rId3" imgW="1207201" imgH="1207201" progId="">
                  <p:embed/>
                </p:oleObj>
              </mc:Choice>
              <mc:Fallback>
                <p:oleObj name="Image" r:id="rId3" imgW="1207201" imgH="12072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15" y="1321344"/>
                        <a:ext cx="4032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395288" y="1798638"/>
            <a:ext cx="7921128" cy="4582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Tx/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오른쪽 화살표 1"/>
          <p:cNvSpPr/>
          <p:nvPr/>
        </p:nvSpPr>
        <p:spPr bwMode="auto">
          <a:xfrm>
            <a:off x="4267994" y="836712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2663788" y="4725144"/>
            <a:ext cx="792088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555776" y="4725144"/>
            <a:ext cx="936104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7020272" y="4509120"/>
            <a:ext cx="45719" cy="7200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6516216" y="4581128"/>
            <a:ext cx="1440160" cy="50405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37828" y="3541403"/>
            <a:ext cx="2345072" cy="3848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유사발음</a:t>
            </a:r>
            <a:r>
              <a:rPr lang="en-US" altLang="ko-KR" b="1" dirty="0" smtClean="0">
                <a:solidFill>
                  <a:srgbClr val="0000FF"/>
                </a:solidFill>
              </a:rPr>
              <a:t> </a:t>
            </a:r>
            <a:r>
              <a:rPr lang="ko-KR" altLang="en-US" b="1" dirty="0" smtClean="0">
                <a:solidFill>
                  <a:srgbClr val="0000FF"/>
                </a:solidFill>
              </a:rPr>
              <a:t>오답이지만 </a:t>
            </a:r>
            <a:r>
              <a:rPr lang="en-US" altLang="ko-KR" b="1" dirty="0" smtClean="0">
                <a:solidFill>
                  <a:srgbClr val="0000FF"/>
                </a:solidFill>
              </a:rPr>
              <a:t> 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145107" y="4505114"/>
            <a:ext cx="5413739" cy="38864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>
                <a:solidFill>
                  <a:srgbClr val="0000FF"/>
                </a:solidFill>
              </a:rPr>
              <a:t>table</a:t>
            </a:r>
            <a:r>
              <a:rPr lang="en-US" altLang="ko-KR" b="1" dirty="0" smtClean="0">
                <a:solidFill>
                  <a:srgbClr val="0000FF"/>
                </a:solidFill>
              </a:rPr>
              <a:t>– </a:t>
            </a:r>
            <a:r>
              <a:rPr lang="en-US" altLang="ko-KR" b="1" dirty="0">
                <a:solidFill>
                  <a:srgbClr val="0000FF"/>
                </a:solidFill>
              </a:rPr>
              <a:t>lunch or a dinner </a:t>
            </a:r>
            <a:r>
              <a:rPr lang="en-US" altLang="ko-KR" b="1" dirty="0" smtClean="0">
                <a:solidFill>
                  <a:srgbClr val="0000FF"/>
                </a:solidFill>
              </a:rPr>
              <a:t> </a:t>
            </a:r>
            <a:r>
              <a:rPr lang="ko-KR" altLang="en-US" b="1" dirty="0" smtClean="0">
                <a:solidFill>
                  <a:srgbClr val="0000FF"/>
                </a:solidFill>
              </a:rPr>
              <a:t>연상 어휘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220986" y="5423520"/>
            <a:ext cx="5413739" cy="38864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Times New Roman" pitchFamily="18" charset="0"/>
              </a:rPr>
              <a:t>Was</a:t>
            </a:r>
            <a:r>
              <a:rPr lang="ko-KR" altLang="en-US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ko-KR" b="1" dirty="0" smtClean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ko-KR" altLang="en-US" b="1" dirty="0" smtClean="0">
                <a:solidFill>
                  <a:srgbClr val="000000"/>
                </a:solidFill>
                <a:latin typeface="Times New Roman" pitchFamily="18" charset="0"/>
              </a:rPr>
              <a:t>시제 불일치</a:t>
            </a:r>
            <a:r>
              <a:rPr lang="en-US" altLang="ko-KR" b="1" dirty="0" smtClean="0">
                <a:solidFill>
                  <a:srgbClr val="000000"/>
                </a:solidFill>
                <a:latin typeface="Times New Roman" pitchFamily="18" charset="0"/>
              </a:rPr>
              <a:t>   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082900" y="3541403"/>
            <a:ext cx="5481648" cy="3848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선택의문문에서 하나 선택 할 때 </a:t>
            </a:r>
            <a:r>
              <a:rPr lang="en-US" altLang="ko-KR" b="1" dirty="0" smtClean="0">
                <a:solidFill>
                  <a:srgbClr val="0000FF"/>
                </a:solidFill>
              </a:rPr>
              <a:t>- </a:t>
            </a:r>
            <a:r>
              <a:rPr lang="ko-KR" altLang="en-US" b="1" dirty="0" smtClean="0">
                <a:solidFill>
                  <a:srgbClr val="FF0000"/>
                </a:solidFill>
              </a:rPr>
              <a:t>똑같은 발음 </a:t>
            </a:r>
            <a:r>
              <a:rPr lang="ko-KR" altLang="en-US" b="1" dirty="0" smtClean="0">
                <a:solidFill>
                  <a:srgbClr val="0000FF"/>
                </a:solidFill>
              </a:rPr>
              <a:t>정답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106634" y="2636912"/>
            <a:ext cx="4129662" cy="38864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Key word: </a:t>
            </a:r>
            <a:r>
              <a:rPr lang="en-US" altLang="ko-KR" b="1" dirty="0">
                <a:solidFill>
                  <a:srgbClr val="FF0000"/>
                </a:solidFill>
              </a:rPr>
              <a:t>a lunch or a dinner 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11664" name="Picture 4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2" y="32619"/>
            <a:ext cx="2413831" cy="62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타원형 설명선 20"/>
          <p:cNvSpPr/>
          <p:nvPr/>
        </p:nvSpPr>
        <p:spPr bwMode="auto">
          <a:xfrm>
            <a:off x="6809251" y="999260"/>
            <a:ext cx="1492381" cy="760980"/>
          </a:xfrm>
          <a:prstGeom prst="wedgeEllipseCallou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ko-KR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Part.2-48</a:t>
            </a:r>
            <a:endParaRPr kumimoji="1" lang="ko-KR" altLang="en-US" sz="1600" dirty="0" smtClean="0">
              <a:solidFill>
                <a:prstClr val="black"/>
              </a:solidFill>
              <a:latin typeface="Times New Roman" pitchFamily="18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079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849140"/>
            <a:ext cx="8284468" cy="4532611"/>
          </a:xfrm>
        </p:spPr>
        <p:txBody>
          <a:bodyPr>
            <a:normAutofit/>
          </a:bodyPr>
          <a:lstStyle/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latinLnBrk="0"/>
            <a:r>
              <a:rPr lang="en-US" altLang="ko-KR" sz="2400" b="1" dirty="0">
                <a:solidFill>
                  <a:srgbClr val="0000FF"/>
                </a:solidFill>
              </a:rPr>
              <a:t>Would you prefer a window or an aisle seat? </a:t>
            </a:r>
            <a:endParaRPr lang="en-US" altLang="ko-KR" sz="2400" b="1" dirty="0" smtClean="0">
              <a:solidFill>
                <a:srgbClr val="0000FF"/>
              </a:solidFill>
            </a:endParaRPr>
          </a:p>
          <a:p>
            <a:pPr latinLnBrk="0"/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</a:t>
            </a:r>
            <a:r>
              <a:rPr lang="en-US" altLang="ko-KR" sz="2400" b="1" dirty="0">
                <a:solidFill>
                  <a:srgbClr val="0000FF"/>
                </a:solidFill>
              </a:rPr>
              <a:t>A) Either is fine with me</a:t>
            </a:r>
          </a:p>
          <a:p>
            <a:pPr marL="0" indent="0" latinLnBrk="0">
              <a:buNone/>
            </a:pP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</a:t>
            </a:r>
            <a:r>
              <a:rPr lang="en-US" altLang="ko-KR" sz="2400" b="1" dirty="0">
                <a:solidFill>
                  <a:srgbClr val="0000FF"/>
                </a:solidFill>
              </a:rPr>
              <a:t>B)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Sorry, but</a:t>
            </a:r>
            <a:r>
              <a:rPr lang="ko-KR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this seat is taken.</a:t>
            </a:r>
          </a:p>
          <a:p>
            <a:pPr marL="0" indent="0" latinLnBrk="0">
              <a:buNone/>
            </a:pPr>
            <a:endParaRPr lang="en-US" altLang="ko-KR" sz="2400" b="1" dirty="0">
              <a:solidFill>
                <a:srgbClr val="0000FF"/>
              </a:solidFill>
            </a:endParaRPr>
          </a:p>
          <a:p>
            <a:pPr marL="0" indent="0" latinLnBrk="0"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  (</a:t>
            </a:r>
            <a:r>
              <a:rPr lang="en-US" altLang="ko-KR" sz="2400" b="1" dirty="0">
                <a:solidFill>
                  <a:srgbClr val="0000FF"/>
                </a:solidFill>
              </a:rPr>
              <a:t>C) </a:t>
            </a:r>
            <a:r>
              <a:rPr lang="en-US" altLang="ko-KR" sz="2400" b="1" dirty="0" smtClean="0">
                <a:solidFill>
                  <a:srgbClr val="0000FF"/>
                </a:solidFill>
              </a:rPr>
              <a:t>I travel frequently.</a:t>
            </a:r>
            <a:endParaRPr lang="en-US" altLang="ko-KR" sz="2400" b="1" dirty="0">
              <a:solidFill>
                <a:srgbClr val="0000FF"/>
              </a:solidFill>
            </a:endParaRPr>
          </a:p>
          <a:p>
            <a:endParaRPr lang="en-US" altLang="ko-KR" sz="20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8" y="202332"/>
            <a:ext cx="8384802" cy="994419"/>
          </a:xfrm>
        </p:spPr>
        <p:txBody>
          <a:bodyPr/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선택</a:t>
            </a:r>
            <a:r>
              <a:rPr lang="en-US" altLang="ko-KR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 의문문  </a:t>
            </a:r>
            <a:r>
              <a:rPr lang="en-US" altLang="ko-KR" sz="3600" b="1" dirty="0">
                <a:solidFill>
                  <a:srgbClr val="002060"/>
                </a:solidFill>
                <a:latin typeface="Times New Roman" pitchFamily="18" charset="0"/>
              </a:rPr>
              <a:t>Exercise</a:t>
            </a:r>
            <a:r>
              <a:rPr lang="ko-KR" alt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395288" y="1727200"/>
            <a:ext cx="844550" cy="119063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084263" y="1798638"/>
            <a:ext cx="6367462" cy="9525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48488" name="Object 8"/>
          <p:cNvGraphicFramePr>
            <a:graphicFrameLocks noChangeAspect="1"/>
          </p:cNvGraphicFramePr>
          <p:nvPr/>
        </p:nvGraphicFramePr>
        <p:xfrm>
          <a:off x="423863" y="1485900"/>
          <a:ext cx="403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7" name="Image" r:id="rId3" imgW="1207201" imgH="1207201" progId="">
                  <p:embed/>
                </p:oleObj>
              </mc:Choice>
              <mc:Fallback>
                <p:oleObj name="Image" r:id="rId3" imgW="1207201" imgH="12072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1485900"/>
                        <a:ext cx="4032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395288" y="1798638"/>
            <a:ext cx="7921128" cy="4582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mar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SzPct val="75000"/>
              <a:buFontTx/>
              <a:buNone/>
            </a:pPr>
            <a:r>
              <a:rPr lang="en-US" altLang="ko-KR" sz="2400" b="1" dirty="0" smtClean="0">
                <a:solidFill>
                  <a:srgbClr val="0000FF"/>
                </a:solidFill>
              </a:rPr>
              <a:t> </a:t>
            </a:r>
            <a:endParaRPr lang="en-US" altLang="ko-KR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오른쪽 화살표 1"/>
          <p:cNvSpPr/>
          <p:nvPr/>
        </p:nvSpPr>
        <p:spPr bwMode="auto">
          <a:xfrm>
            <a:off x="4267994" y="836712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모서리가 둥근 직사각형 5"/>
          <p:cNvSpPr/>
          <p:nvPr/>
        </p:nvSpPr>
        <p:spPr bwMode="auto">
          <a:xfrm>
            <a:off x="2663788" y="4725144"/>
            <a:ext cx="792088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2555776" y="4725144"/>
            <a:ext cx="936104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7020272" y="4509120"/>
            <a:ext cx="45719" cy="72008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6516216" y="4581128"/>
            <a:ext cx="1440160" cy="50405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</a:pPr>
            <a:endParaRPr kumimoji="1" lang="ko-KR" altLang="en-US" sz="2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145107" y="4505114"/>
            <a:ext cx="5413739" cy="38864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>
                <a:solidFill>
                  <a:srgbClr val="0000FF"/>
                </a:solidFill>
              </a:rPr>
              <a:t>seat</a:t>
            </a:r>
            <a:r>
              <a:rPr lang="en-US" altLang="ko-KR" b="1" dirty="0" smtClean="0">
                <a:solidFill>
                  <a:srgbClr val="0000FF"/>
                </a:solidFill>
              </a:rPr>
              <a:t>– seat  </a:t>
            </a:r>
            <a:r>
              <a:rPr lang="ko-KR" altLang="en-US" b="1" dirty="0" smtClean="0">
                <a:solidFill>
                  <a:srgbClr val="0000FF"/>
                </a:solidFill>
              </a:rPr>
              <a:t>유사발음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220986" y="5423520"/>
            <a:ext cx="5413739" cy="38864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FF0000"/>
                </a:solidFill>
                <a:latin typeface="Times New Roman" pitchFamily="18" charset="0"/>
              </a:rPr>
              <a:t>여행  </a:t>
            </a:r>
            <a:r>
              <a:rPr lang="en-US" altLang="ko-KR" b="1" dirty="0" smtClean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ko-KR" altLang="en-US" b="1" dirty="0" smtClean="0">
                <a:solidFill>
                  <a:srgbClr val="000000"/>
                </a:solidFill>
                <a:latin typeface="Times New Roman" pitchFamily="18" charset="0"/>
              </a:rPr>
              <a:t>질문에서 연상 어휘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084263" y="3581488"/>
            <a:ext cx="5481648" cy="38488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rgbClr val="0000FF"/>
                </a:solidFill>
              </a:rPr>
              <a:t>선택의문문에서 </a:t>
            </a:r>
            <a:r>
              <a:rPr lang="en-US" altLang="ko-KR" b="1" dirty="0" smtClean="0">
                <a:solidFill>
                  <a:srgbClr val="0000FF"/>
                </a:solidFill>
              </a:rPr>
              <a:t>–</a:t>
            </a:r>
            <a:r>
              <a:rPr lang="ko-KR" altLang="en-US" b="1" dirty="0" smtClean="0">
                <a:solidFill>
                  <a:srgbClr val="0000FF"/>
                </a:solidFill>
              </a:rPr>
              <a:t>단골</a:t>
            </a:r>
            <a:r>
              <a:rPr lang="en-US" altLang="ko-KR" b="1" dirty="0" smtClean="0">
                <a:solidFill>
                  <a:srgbClr val="0000FF"/>
                </a:solidFill>
              </a:rPr>
              <a:t> </a:t>
            </a:r>
            <a:r>
              <a:rPr lang="ko-KR" altLang="en-US" b="1" dirty="0" smtClean="0">
                <a:solidFill>
                  <a:srgbClr val="0000FF"/>
                </a:solidFill>
              </a:rPr>
              <a:t>정답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483768" y="2627759"/>
            <a:ext cx="4470990" cy="38864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solidFill>
                  <a:srgbClr val="0000FF"/>
                </a:solidFill>
              </a:rPr>
              <a:t>Key word: </a:t>
            </a:r>
            <a:r>
              <a:rPr lang="en-US" altLang="ko-KR" b="1" dirty="0" smtClean="0">
                <a:solidFill>
                  <a:srgbClr val="FF0000"/>
                </a:solidFill>
              </a:rPr>
              <a:t>a </a:t>
            </a:r>
            <a:r>
              <a:rPr lang="en-US" altLang="ko-KR" b="1" dirty="0">
                <a:solidFill>
                  <a:srgbClr val="FF0000"/>
                </a:solidFill>
              </a:rPr>
              <a:t>window or an </a:t>
            </a:r>
            <a:r>
              <a:rPr lang="en-US" altLang="ko-KR" b="1" dirty="0" smtClean="0">
                <a:solidFill>
                  <a:srgbClr val="FF0000"/>
                </a:solidFill>
              </a:rPr>
              <a:t>aisle seat</a:t>
            </a:r>
            <a:endParaRPr lang="en-US" altLang="ko-KR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12686" name="Picture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944"/>
            <a:ext cx="2341823" cy="609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타원형 설명선 20"/>
          <p:cNvSpPr/>
          <p:nvPr/>
        </p:nvSpPr>
        <p:spPr bwMode="auto">
          <a:xfrm>
            <a:off x="6809251" y="999260"/>
            <a:ext cx="1492381" cy="760980"/>
          </a:xfrm>
          <a:prstGeom prst="wedgeEllipseCallou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ko-KR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Part.2-49</a:t>
            </a:r>
            <a:endParaRPr kumimoji="1" lang="ko-KR" altLang="en-US" sz="1600" dirty="0" smtClean="0">
              <a:solidFill>
                <a:prstClr val="black"/>
              </a:solidFill>
              <a:latin typeface="Times New Roman" pitchFamily="18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644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n"/>
          <a:tabLst/>
          <a:defRPr kumimoji="1" lang="ko-K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n"/>
          <a:tabLst/>
          <a:defRPr kumimoji="1" lang="ko-K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n"/>
          <a:tabLst/>
          <a:defRPr kumimoji="1" lang="ko-K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n"/>
          <a:tabLst/>
          <a:defRPr kumimoji="1" lang="ko-K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5355</TotalTime>
  <Words>675</Words>
  <Application>Microsoft Office PowerPoint</Application>
  <PresentationFormat>화면 슬라이드 쇼(4:3)</PresentationFormat>
  <Paragraphs>184</Paragraphs>
  <Slides>12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기본 디자인</vt:lpstr>
      <vt:lpstr>1_기본 디자인</vt:lpstr>
      <vt:lpstr>고구려 벽화</vt:lpstr>
      <vt:lpstr>Image</vt:lpstr>
      <vt:lpstr>PowerPoint 프레젠테이션</vt:lpstr>
      <vt:lpstr>       Part 2 의문문</vt:lpstr>
      <vt:lpstr>       Part 2 의문문</vt:lpstr>
      <vt:lpstr>       Part 2 의문문</vt:lpstr>
      <vt:lpstr>기말고사 (교재 내용)</vt:lpstr>
      <vt:lpstr>       선택  의문문    </vt:lpstr>
      <vt:lpstr>       선택  의문문 </vt:lpstr>
      <vt:lpstr>       선택  의문문  Exercise </vt:lpstr>
      <vt:lpstr>       선택  의문문  Exercise </vt:lpstr>
      <vt:lpstr> 선택  의문문  Exercise </vt:lpstr>
      <vt:lpstr>       선택  의문문  Exercise </vt:lpstr>
      <vt:lpstr>       선택  의문문   Practice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 Listening   p.21</dc:title>
  <dc:creator>ABC</dc:creator>
  <cp:lastModifiedBy>ABC</cp:lastModifiedBy>
  <cp:revision>566</cp:revision>
  <dcterms:created xsi:type="dcterms:W3CDTF">2016-09-25T10:17:04Z</dcterms:created>
  <dcterms:modified xsi:type="dcterms:W3CDTF">2019-05-05T12:43:43Z</dcterms:modified>
</cp:coreProperties>
</file>